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7"/>
  </p:notesMasterIdLst>
  <p:sldIdLst>
    <p:sldId id="256" r:id="rId2"/>
    <p:sldId id="257" r:id="rId3"/>
    <p:sldId id="283" r:id="rId4"/>
    <p:sldId id="291" r:id="rId5"/>
    <p:sldId id="292" r:id="rId6"/>
    <p:sldId id="272" r:id="rId7"/>
    <p:sldId id="296" r:id="rId8"/>
    <p:sldId id="273" r:id="rId9"/>
    <p:sldId id="274" r:id="rId10"/>
    <p:sldId id="303" r:id="rId11"/>
    <p:sldId id="282" r:id="rId12"/>
    <p:sldId id="293" r:id="rId13"/>
    <p:sldId id="297" r:id="rId14"/>
    <p:sldId id="298" r:id="rId15"/>
    <p:sldId id="294" r:id="rId16"/>
    <p:sldId id="299" r:id="rId17"/>
    <p:sldId id="302" r:id="rId18"/>
    <p:sldId id="301" r:id="rId19"/>
    <p:sldId id="276" r:id="rId20"/>
    <p:sldId id="277" r:id="rId21"/>
    <p:sldId id="304" r:id="rId22"/>
    <p:sldId id="278" r:id="rId23"/>
    <p:sldId id="305" r:id="rId24"/>
    <p:sldId id="306" r:id="rId25"/>
    <p:sldId id="307" r:id="rId26"/>
    <p:sldId id="300" r:id="rId27"/>
    <p:sldId id="281" r:id="rId28"/>
    <p:sldId id="284" r:id="rId29"/>
    <p:sldId id="288" r:id="rId30"/>
    <p:sldId id="285" r:id="rId31"/>
    <p:sldId id="287" r:id="rId32"/>
    <p:sldId id="286" r:id="rId33"/>
    <p:sldId id="289" r:id="rId34"/>
    <p:sldId id="290" r:id="rId35"/>
    <p:sldId id="295" r:id="rId36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4737" autoAdjust="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891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CD1FC2C1-A723-4294-8B49-F611D184728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ireframe"/>
          <p:cNvPicPr>
            <a:picLocks noChangeAspect="1" noChangeArrowheads="1"/>
          </p:cNvPicPr>
          <p:nvPr/>
        </p:nvPicPr>
        <p:blipFill>
          <a:blip r:embed="rId2" cstate="print">
            <a:lum bright="24000" contrast="-12000"/>
          </a:blip>
          <a:srcRect/>
          <a:stretch>
            <a:fillRect/>
          </a:stretch>
        </p:blipFill>
        <p:spPr bwMode="auto">
          <a:xfrm>
            <a:off x="900113" y="1403350"/>
            <a:ext cx="82296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19100" y="187325"/>
            <a:ext cx="7772400" cy="669925"/>
          </a:xfrm>
        </p:spPr>
        <p:txBody>
          <a:bodyPr lIns="91440" tIns="45720" rIns="91440" bIns="45720"/>
          <a:lstStyle>
            <a:lvl1pPr>
              <a:defRPr/>
            </a:lvl1pPr>
          </a:lstStyle>
          <a:p>
            <a:r>
              <a:rPr lang="pt-BR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806700"/>
            <a:ext cx="6400800" cy="1752600"/>
          </a:xfrm>
          <a:ln w="9525"/>
        </p:spPr>
        <p:txBody>
          <a:bodyPr lIns="91440" tIns="45720" rIns="91440" bIns="45720"/>
          <a:lstStyle>
            <a:lvl1pPr marL="0" indent="0" algn="ctr">
              <a:spcBef>
                <a:spcPct val="0"/>
              </a:spcBef>
              <a:buSzTx/>
              <a:buFont typeface="Symbol" pitchFamily="18" charset="2"/>
              <a:buNone/>
              <a:defRPr sz="2400">
                <a:solidFill>
                  <a:srgbClr val="193D85"/>
                </a:solidFill>
              </a:defRPr>
            </a:lvl1pPr>
          </a:lstStyle>
          <a:p>
            <a:r>
              <a:rPr lang="pt-BR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</p:spPr>
        <p:txBody>
          <a:bodyPr wrap="square" lIns="91440" tIns="45720" rIns="91440" bIns="45720" anchor="t"/>
          <a:lstStyle>
            <a:lvl1pPr>
              <a:defRPr sz="1400" smtClean="0"/>
            </a:lvl1pPr>
          </a:lstStyle>
          <a:p>
            <a:pPr>
              <a:defRPr/>
            </a:pPr>
            <a:fld id="{9B569C8A-551E-4B2C-80C4-0A14FE3DF94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A9DC3A-C73F-4A3D-972C-8125692B3E4C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42100" y="250825"/>
            <a:ext cx="2044700" cy="584517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08000" y="250825"/>
            <a:ext cx="5981700" cy="584517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CE107C-35F2-4AB4-BE62-102ED5D7B1F1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BD0880-6BCC-4B36-B151-8DE9A76BD4DB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C016F-645A-4E52-8072-6F8E946E897D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08000" y="1290638"/>
            <a:ext cx="4000500" cy="4805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60900" y="1290638"/>
            <a:ext cx="4002088" cy="4805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E301D-D402-4CC1-89CA-4A5D960BBB64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4DA79-A842-40BC-BC40-FA56DD4889E3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F97CC-9D2F-477A-9A9B-4C4887DA9D37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78658-9919-476B-86A5-D16DAEA20BE7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8D6A8-DF85-4E36-BD1E-C3E88075F2E9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204A2-E0A2-41E7-9842-6DB883FB983F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52600" y="6284913"/>
            <a:ext cx="914400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900" smtClean="0">
                <a:solidFill>
                  <a:srgbClr val="DDF2FA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250825"/>
            <a:ext cx="8178800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91550" y="6303963"/>
            <a:ext cx="374650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900" smtClean="0"/>
            </a:lvl1pPr>
          </a:lstStyle>
          <a:p>
            <a:pPr>
              <a:defRPr/>
            </a:pPr>
            <a:fld id="{B6DF9B8B-080E-4D96-A2AB-D4E968254651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ltGray">
          <a:xfrm>
            <a:off x="307975" y="779463"/>
            <a:ext cx="604838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pt-BR"/>
          </a:p>
        </p:txBody>
      </p:sp>
      <p:grpSp>
        <p:nvGrpSpPr>
          <p:cNvPr id="1030" name="AlignRight" hidden="1"/>
          <p:cNvGrpSpPr>
            <a:grpSpLocks/>
          </p:cNvGrpSpPr>
          <p:nvPr/>
        </p:nvGrpSpPr>
        <p:grpSpPr bwMode="auto">
          <a:xfrm>
            <a:off x="-1931988" y="1460500"/>
            <a:ext cx="188913" cy="212725"/>
            <a:chOff x="-1309" y="920"/>
            <a:chExt cx="119" cy="134"/>
          </a:xfrm>
        </p:grpSpPr>
        <p:sp>
          <p:nvSpPr>
            <p:cNvPr id="4103" name="Rectangle 7" hidden="1"/>
            <p:cNvSpPr>
              <a:spLocks noChangeArrowheads="1"/>
            </p:cNvSpPr>
            <p:nvPr/>
          </p:nvSpPr>
          <p:spPr bwMode="auto">
            <a:xfrm flipH="1">
              <a:off x="-1275" y="920"/>
              <a:ext cx="61" cy="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04" name="Rectangle 8" hidden="1"/>
            <p:cNvSpPr>
              <a:spLocks noChangeArrowheads="1"/>
            </p:cNvSpPr>
            <p:nvPr/>
          </p:nvSpPr>
          <p:spPr bwMode="auto">
            <a:xfrm flipH="1">
              <a:off x="-1307" y="969"/>
              <a:ext cx="93" cy="2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05" name="Line 9" hidden="1"/>
            <p:cNvSpPr>
              <a:spLocks noChangeShapeType="1"/>
            </p:cNvSpPr>
            <p:nvPr/>
          </p:nvSpPr>
          <p:spPr bwMode="auto">
            <a:xfrm>
              <a:off x="-1309" y="1037"/>
              <a:ext cx="10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06" name="Line 10" hidden="1"/>
            <p:cNvSpPr>
              <a:spLocks noChangeShapeType="1"/>
            </p:cNvSpPr>
            <p:nvPr/>
          </p:nvSpPr>
          <p:spPr bwMode="auto">
            <a:xfrm flipH="1">
              <a:off x="-1191" y="920"/>
              <a:ext cx="1" cy="13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grpSp>
        <p:nvGrpSpPr>
          <p:cNvPr id="1031" name="Alignleft" hidden="1"/>
          <p:cNvGrpSpPr>
            <a:grpSpLocks/>
          </p:cNvGrpSpPr>
          <p:nvPr/>
        </p:nvGrpSpPr>
        <p:grpSpPr bwMode="auto">
          <a:xfrm>
            <a:off x="-1641475" y="1460500"/>
            <a:ext cx="179387" cy="212725"/>
            <a:chOff x="-1126" y="920"/>
            <a:chExt cx="113" cy="134"/>
          </a:xfrm>
        </p:grpSpPr>
        <p:sp>
          <p:nvSpPr>
            <p:cNvPr id="4108" name="Rectangle 12" hidden="1"/>
            <p:cNvSpPr>
              <a:spLocks noChangeArrowheads="1"/>
            </p:cNvSpPr>
            <p:nvPr/>
          </p:nvSpPr>
          <p:spPr bwMode="auto">
            <a:xfrm>
              <a:off x="-1108" y="920"/>
              <a:ext cx="61" cy="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09" name="Rectangle 13" hidden="1"/>
            <p:cNvSpPr>
              <a:spLocks noChangeArrowheads="1"/>
            </p:cNvSpPr>
            <p:nvPr/>
          </p:nvSpPr>
          <p:spPr bwMode="auto">
            <a:xfrm>
              <a:off x="-1108" y="969"/>
              <a:ext cx="93" cy="2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10" name="Line 14" hidden="1"/>
            <p:cNvSpPr>
              <a:spLocks noChangeShapeType="1"/>
            </p:cNvSpPr>
            <p:nvPr/>
          </p:nvSpPr>
          <p:spPr bwMode="auto">
            <a:xfrm flipH="1">
              <a:off x="-1114" y="1037"/>
              <a:ext cx="10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11" name="Line 15" hidden="1"/>
            <p:cNvSpPr>
              <a:spLocks noChangeShapeType="1"/>
            </p:cNvSpPr>
            <p:nvPr/>
          </p:nvSpPr>
          <p:spPr bwMode="auto">
            <a:xfrm>
              <a:off x="-1126" y="920"/>
              <a:ext cx="1" cy="13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grpSp>
        <p:nvGrpSpPr>
          <p:cNvPr id="1032" name="Aligntop" hidden="1"/>
          <p:cNvGrpSpPr>
            <a:grpSpLocks/>
          </p:cNvGrpSpPr>
          <p:nvPr/>
        </p:nvGrpSpPr>
        <p:grpSpPr bwMode="auto">
          <a:xfrm>
            <a:off x="-1350963" y="1471613"/>
            <a:ext cx="212725" cy="179387"/>
            <a:chOff x="-943" y="927"/>
            <a:chExt cx="134" cy="113"/>
          </a:xfrm>
        </p:grpSpPr>
        <p:sp>
          <p:nvSpPr>
            <p:cNvPr id="4113" name="Rectangle 17" hidden="1"/>
            <p:cNvSpPr>
              <a:spLocks noChangeArrowheads="1"/>
            </p:cNvSpPr>
            <p:nvPr/>
          </p:nvSpPr>
          <p:spPr bwMode="auto">
            <a:xfrm rot="16200000" flipH="1">
              <a:off x="-961" y="963"/>
              <a:ext cx="61" cy="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14" name="Rectangle 18" hidden="1"/>
            <p:cNvSpPr>
              <a:spLocks noChangeArrowheads="1"/>
            </p:cNvSpPr>
            <p:nvPr/>
          </p:nvSpPr>
          <p:spPr bwMode="auto">
            <a:xfrm rot="16200000" flipH="1">
              <a:off x="-924" y="973"/>
              <a:ext cx="88" cy="2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15" name="Line 19" hidden="1"/>
            <p:cNvSpPr>
              <a:spLocks noChangeShapeType="1"/>
            </p:cNvSpPr>
            <p:nvPr/>
          </p:nvSpPr>
          <p:spPr bwMode="auto">
            <a:xfrm rot="-5400000">
              <a:off x="-876" y="990"/>
              <a:ext cx="10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16" name="Line 20" hidden="1"/>
            <p:cNvSpPr>
              <a:spLocks noChangeShapeType="1"/>
            </p:cNvSpPr>
            <p:nvPr/>
          </p:nvSpPr>
          <p:spPr bwMode="auto">
            <a:xfrm rot="16200000" flipH="1">
              <a:off x="-876" y="860"/>
              <a:ext cx="1" cy="13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grpSp>
        <p:nvGrpSpPr>
          <p:cNvPr id="1033" name="Alignbottom" hidden="1"/>
          <p:cNvGrpSpPr>
            <a:grpSpLocks/>
          </p:cNvGrpSpPr>
          <p:nvPr/>
        </p:nvGrpSpPr>
        <p:grpSpPr bwMode="auto">
          <a:xfrm>
            <a:off x="-1022350" y="1462088"/>
            <a:ext cx="215900" cy="192087"/>
            <a:chOff x="-736" y="921"/>
            <a:chExt cx="136" cy="121"/>
          </a:xfrm>
        </p:grpSpPr>
        <p:sp>
          <p:nvSpPr>
            <p:cNvPr id="4118" name="Rectangle 22" hidden="1"/>
            <p:cNvSpPr>
              <a:spLocks noChangeArrowheads="1"/>
            </p:cNvSpPr>
            <p:nvPr/>
          </p:nvSpPr>
          <p:spPr bwMode="auto">
            <a:xfrm rot="16200000">
              <a:off x="-754" y="975"/>
              <a:ext cx="61" cy="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19" name="Rectangle 23" hidden="1"/>
            <p:cNvSpPr>
              <a:spLocks noChangeArrowheads="1"/>
            </p:cNvSpPr>
            <p:nvPr/>
          </p:nvSpPr>
          <p:spPr bwMode="auto">
            <a:xfrm rot="16200000">
              <a:off x="-719" y="957"/>
              <a:ext cx="93" cy="2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20" name="Line 24" hidden="1"/>
            <p:cNvSpPr>
              <a:spLocks noChangeShapeType="1"/>
            </p:cNvSpPr>
            <p:nvPr/>
          </p:nvSpPr>
          <p:spPr bwMode="auto">
            <a:xfrm rot="16200000" flipH="1">
              <a:off x="-668" y="972"/>
              <a:ext cx="10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21" name="Line 25" hidden="1"/>
            <p:cNvSpPr>
              <a:spLocks noChangeShapeType="1"/>
            </p:cNvSpPr>
            <p:nvPr/>
          </p:nvSpPr>
          <p:spPr bwMode="auto">
            <a:xfrm rot="16200000">
              <a:off x="-667" y="975"/>
              <a:ext cx="1" cy="13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grpSp>
        <p:nvGrpSpPr>
          <p:cNvPr id="1034" name="Alignvcenter" hidden="1"/>
          <p:cNvGrpSpPr>
            <a:grpSpLocks/>
          </p:cNvGrpSpPr>
          <p:nvPr/>
        </p:nvGrpSpPr>
        <p:grpSpPr bwMode="auto">
          <a:xfrm>
            <a:off x="-665163" y="1460500"/>
            <a:ext cx="147638" cy="212725"/>
            <a:chOff x="-511" y="920"/>
            <a:chExt cx="93" cy="134"/>
          </a:xfrm>
        </p:grpSpPr>
        <p:sp>
          <p:nvSpPr>
            <p:cNvPr id="4123" name="Line 27" hidden="1"/>
            <p:cNvSpPr>
              <a:spLocks noChangeShapeType="1"/>
            </p:cNvSpPr>
            <p:nvPr/>
          </p:nvSpPr>
          <p:spPr bwMode="auto">
            <a:xfrm>
              <a:off x="-462" y="920"/>
              <a:ext cx="1" cy="13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24" name="Rectangle 28" hidden="1"/>
            <p:cNvSpPr>
              <a:spLocks noChangeArrowheads="1"/>
            </p:cNvSpPr>
            <p:nvPr/>
          </p:nvSpPr>
          <p:spPr bwMode="auto">
            <a:xfrm>
              <a:off x="-492" y="944"/>
              <a:ext cx="61" cy="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25" name="Rectangle 29" hidden="1"/>
            <p:cNvSpPr>
              <a:spLocks noChangeArrowheads="1"/>
            </p:cNvSpPr>
            <p:nvPr/>
          </p:nvSpPr>
          <p:spPr bwMode="auto">
            <a:xfrm>
              <a:off x="-511" y="993"/>
              <a:ext cx="93" cy="2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grpSp>
        <p:nvGrpSpPr>
          <p:cNvPr id="1035" name="Alignhcenter" hidden="1"/>
          <p:cNvGrpSpPr>
            <a:grpSpLocks/>
          </p:cNvGrpSpPr>
          <p:nvPr/>
        </p:nvGrpSpPr>
        <p:grpSpPr bwMode="auto">
          <a:xfrm>
            <a:off x="-365125" y="1489075"/>
            <a:ext cx="212725" cy="147638"/>
            <a:chOff x="-322" y="938"/>
            <a:chExt cx="134" cy="93"/>
          </a:xfrm>
        </p:grpSpPr>
        <p:sp>
          <p:nvSpPr>
            <p:cNvPr id="4127" name="Line 31" hidden="1"/>
            <p:cNvSpPr>
              <a:spLocks noChangeShapeType="1"/>
            </p:cNvSpPr>
            <p:nvPr/>
          </p:nvSpPr>
          <p:spPr bwMode="auto">
            <a:xfrm rot="-5400000">
              <a:off x="-255" y="924"/>
              <a:ext cx="1" cy="13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28" name="Rectangle 32" hidden="1"/>
            <p:cNvSpPr>
              <a:spLocks noChangeArrowheads="1"/>
            </p:cNvSpPr>
            <p:nvPr/>
          </p:nvSpPr>
          <p:spPr bwMode="auto">
            <a:xfrm rot="-5400000">
              <a:off x="-323" y="975"/>
              <a:ext cx="61" cy="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29" name="Rectangle 33" hidden="1"/>
            <p:cNvSpPr>
              <a:spLocks noChangeArrowheads="1"/>
            </p:cNvSpPr>
            <p:nvPr/>
          </p:nvSpPr>
          <p:spPr bwMode="auto">
            <a:xfrm rot="-5400000">
              <a:off x="-285" y="967"/>
              <a:ext cx="93" cy="3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grpSp>
        <p:nvGrpSpPr>
          <p:cNvPr id="1036" name="CopyToWord" hidden="1"/>
          <p:cNvGrpSpPr>
            <a:grpSpLocks/>
          </p:cNvGrpSpPr>
          <p:nvPr/>
        </p:nvGrpSpPr>
        <p:grpSpPr bwMode="auto">
          <a:xfrm>
            <a:off x="-1658938" y="1749425"/>
            <a:ext cx="211138" cy="223838"/>
            <a:chOff x="-1137" y="1102"/>
            <a:chExt cx="133" cy="141"/>
          </a:xfrm>
        </p:grpSpPr>
        <p:sp>
          <p:nvSpPr>
            <p:cNvPr id="4131" name="Freeform 35" hidden="1"/>
            <p:cNvSpPr>
              <a:spLocks/>
            </p:cNvSpPr>
            <p:nvPr/>
          </p:nvSpPr>
          <p:spPr bwMode="auto">
            <a:xfrm>
              <a:off x="-1089" y="1105"/>
              <a:ext cx="85" cy="72"/>
            </a:xfrm>
            <a:custGeom>
              <a:avLst/>
              <a:gdLst/>
              <a:ahLst/>
              <a:cxnLst>
                <a:cxn ang="0">
                  <a:pos x="84" y="72"/>
                </a:cxn>
                <a:cxn ang="0">
                  <a:pos x="71" y="6"/>
                </a:cxn>
                <a:cxn ang="0">
                  <a:pos x="0" y="35"/>
                </a:cxn>
              </a:cxnLst>
              <a:rect l="0" t="0" r="r" b="b"/>
              <a:pathLst>
                <a:path w="85" h="72">
                  <a:moveTo>
                    <a:pt x="84" y="72"/>
                  </a:moveTo>
                  <a:cubicBezTo>
                    <a:pt x="84" y="29"/>
                    <a:pt x="85" y="12"/>
                    <a:pt x="71" y="6"/>
                  </a:cubicBezTo>
                  <a:cubicBezTo>
                    <a:pt x="57" y="0"/>
                    <a:pt x="15" y="29"/>
                    <a:pt x="0" y="35"/>
                  </a:cubicBez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triangl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pic>
          <p:nvPicPr>
            <p:cNvPr id="1212" name="Picture 36" hidden="1"/>
            <p:cNvPicPr>
              <a:picLocks noChangeAspect="1" noChangeArrowheads="1"/>
            </p:cNvPicPr>
            <p:nvPr/>
          </p:nvPicPr>
          <p:blipFill>
            <a:blip r:embed="rId13" cstate="print"/>
            <a:srcRect l="34227" r="36145" b="49373"/>
            <a:stretch>
              <a:fillRect/>
            </a:stretch>
          </p:blipFill>
          <p:spPr bwMode="auto">
            <a:xfrm>
              <a:off x="-1137" y="1134"/>
              <a:ext cx="12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33" name="Line 37" hidden="1"/>
            <p:cNvSpPr>
              <a:spLocks noChangeShapeType="1"/>
            </p:cNvSpPr>
            <p:nvPr/>
          </p:nvSpPr>
          <p:spPr bwMode="auto">
            <a:xfrm>
              <a:off x="-1131" y="1119"/>
              <a:ext cx="34" cy="0"/>
            </a:xfrm>
            <a:prstGeom prst="lin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34" name="Line 38" hidden="1"/>
            <p:cNvSpPr>
              <a:spLocks noChangeShapeType="1"/>
            </p:cNvSpPr>
            <p:nvPr/>
          </p:nvSpPr>
          <p:spPr bwMode="auto">
            <a:xfrm rot="-5400000">
              <a:off x="-1131" y="1119"/>
              <a:ext cx="34" cy="0"/>
            </a:xfrm>
            <a:prstGeom prst="line">
              <a:avLst/>
            </a:prstGeom>
            <a:noFill/>
            <a:ln w="127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4135" name="Steel" hidden="1"/>
          <p:cNvSpPr>
            <a:spLocks noChangeArrowheads="1"/>
          </p:cNvSpPr>
          <p:nvPr/>
        </p:nvSpPr>
        <p:spPr bwMode="gray">
          <a:xfrm>
            <a:off x="-2087563" y="768350"/>
            <a:ext cx="252413" cy="252413"/>
          </a:xfrm>
          <a:prstGeom prst="rect">
            <a:avLst/>
          </a:prstGeom>
          <a:solidFill>
            <a:srgbClr val="969696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 b="1">
                <a:solidFill>
                  <a:srgbClr val="FFFFFF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36" name="Grape" hidden="1"/>
          <p:cNvSpPr>
            <a:spLocks noChangeArrowheads="1"/>
          </p:cNvSpPr>
          <p:nvPr/>
        </p:nvSpPr>
        <p:spPr bwMode="gray">
          <a:xfrm>
            <a:off x="-1782763" y="762000"/>
            <a:ext cx="252413" cy="252413"/>
          </a:xfrm>
          <a:prstGeom prst="rect">
            <a:avLst/>
          </a:prstGeom>
          <a:solidFill>
            <a:srgbClr val="4D3380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 b="1">
                <a:solidFill>
                  <a:srgbClr val="FFFFFF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37" name="Tangerine" hidden="1"/>
          <p:cNvSpPr>
            <a:spLocks noChangeArrowheads="1"/>
          </p:cNvSpPr>
          <p:nvPr/>
        </p:nvSpPr>
        <p:spPr bwMode="gray">
          <a:xfrm>
            <a:off x="-1477963" y="762000"/>
            <a:ext cx="252413" cy="252413"/>
          </a:xfrm>
          <a:prstGeom prst="rect">
            <a:avLst/>
          </a:prstGeom>
          <a:solidFill>
            <a:srgbClr val="FF7F17"/>
          </a:solidFill>
          <a:ln w="9525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 b="1">
                <a:solidFill>
                  <a:srgbClr val="FFFFFF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38" name="Forest" hidden="1"/>
          <p:cNvSpPr>
            <a:spLocks noChangeArrowheads="1"/>
          </p:cNvSpPr>
          <p:nvPr/>
        </p:nvSpPr>
        <p:spPr bwMode="gray">
          <a:xfrm flipH="1">
            <a:off x="-2392363" y="768350"/>
            <a:ext cx="252413" cy="252413"/>
          </a:xfrm>
          <a:prstGeom prst="rect">
            <a:avLst/>
          </a:prstGeom>
          <a:solidFill>
            <a:srgbClr val="00B481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 b="1">
                <a:solidFill>
                  <a:srgbClr val="FFFFFF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39" name="Sky" hidden="1"/>
          <p:cNvSpPr>
            <a:spLocks noChangeArrowheads="1"/>
          </p:cNvSpPr>
          <p:nvPr/>
        </p:nvSpPr>
        <p:spPr bwMode="gray">
          <a:xfrm flipH="1">
            <a:off x="-2697163" y="1066800"/>
            <a:ext cx="252413" cy="252413"/>
          </a:xfrm>
          <a:prstGeom prst="rect">
            <a:avLst/>
          </a:prstGeom>
          <a:solidFill>
            <a:srgbClr val="7DD9FF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FFFFFF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40" name="Ocean" hidden="1"/>
          <p:cNvSpPr>
            <a:spLocks noChangeArrowheads="1"/>
          </p:cNvSpPr>
          <p:nvPr/>
        </p:nvSpPr>
        <p:spPr bwMode="gray">
          <a:xfrm flipH="1">
            <a:off x="-2697163" y="768350"/>
            <a:ext cx="252413" cy="252413"/>
          </a:xfrm>
          <a:prstGeom prst="rect">
            <a:avLst/>
          </a:prstGeom>
          <a:solidFill>
            <a:srgbClr val="265DCA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 b="1">
                <a:solidFill>
                  <a:srgbClr val="FFFFFF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41" name="Buttercup" hidden="1"/>
          <p:cNvSpPr>
            <a:spLocks noChangeArrowheads="1"/>
          </p:cNvSpPr>
          <p:nvPr/>
        </p:nvSpPr>
        <p:spPr bwMode="gray">
          <a:xfrm>
            <a:off x="-3000375" y="1082675"/>
            <a:ext cx="252412" cy="252413"/>
          </a:xfrm>
          <a:prstGeom prst="rect">
            <a:avLst/>
          </a:prstGeom>
          <a:solidFill>
            <a:srgbClr val="FAE66E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42" name="Silver" hidden="1"/>
          <p:cNvSpPr>
            <a:spLocks noChangeArrowheads="1"/>
          </p:cNvSpPr>
          <p:nvPr/>
        </p:nvSpPr>
        <p:spPr bwMode="gray">
          <a:xfrm>
            <a:off x="-2087563" y="1066800"/>
            <a:ext cx="252413" cy="252413"/>
          </a:xfrm>
          <a:prstGeom prst="rect">
            <a:avLst/>
          </a:prstGeom>
          <a:solidFill>
            <a:srgbClr val="D4D4D4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43" name="Heather" hidden="1"/>
          <p:cNvSpPr>
            <a:spLocks noChangeArrowheads="1"/>
          </p:cNvSpPr>
          <p:nvPr/>
        </p:nvSpPr>
        <p:spPr bwMode="gray">
          <a:xfrm>
            <a:off x="-1782763" y="1066800"/>
            <a:ext cx="252413" cy="252413"/>
          </a:xfrm>
          <a:prstGeom prst="rect">
            <a:avLst/>
          </a:prstGeom>
          <a:solidFill>
            <a:srgbClr val="B8A6DC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FFFFFF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44" name="Peach" hidden="1"/>
          <p:cNvSpPr>
            <a:spLocks noChangeArrowheads="1"/>
          </p:cNvSpPr>
          <p:nvPr/>
        </p:nvSpPr>
        <p:spPr bwMode="gray">
          <a:xfrm>
            <a:off x="-1477963" y="1066800"/>
            <a:ext cx="252413" cy="252413"/>
          </a:xfrm>
          <a:prstGeom prst="rect">
            <a:avLst/>
          </a:prstGeom>
          <a:solidFill>
            <a:srgbClr val="FFB385"/>
          </a:solidFill>
          <a:ln w="9525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45" name="Sunflower" hidden="1"/>
          <p:cNvSpPr>
            <a:spLocks noChangeArrowheads="1"/>
          </p:cNvSpPr>
          <p:nvPr/>
        </p:nvSpPr>
        <p:spPr bwMode="gray">
          <a:xfrm>
            <a:off x="-3000375" y="768350"/>
            <a:ext cx="252412" cy="252413"/>
          </a:xfrm>
          <a:prstGeom prst="rect">
            <a:avLst/>
          </a:prstGeom>
          <a:solidFill>
            <a:srgbClr val="FFCC11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 b="1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46" name="Leaf" hidden="1"/>
          <p:cNvSpPr>
            <a:spLocks noChangeArrowheads="1"/>
          </p:cNvSpPr>
          <p:nvPr/>
        </p:nvSpPr>
        <p:spPr bwMode="gray">
          <a:xfrm flipH="1">
            <a:off x="-2392363" y="1066800"/>
            <a:ext cx="252413" cy="252413"/>
          </a:xfrm>
          <a:prstGeom prst="rect">
            <a:avLst/>
          </a:prstGeom>
          <a:solidFill>
            <a:srgbClr val="87E1AA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FFFFFF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47" name="Lemon" hidden="1"/>
          <p:cNvSpPr>
            <a:spLocks noChangeArrowheads="1"/>
          </p:cNvSpPr>
          <p:nvPr/>
        </p:nvSpPr>
        <p:spPr bwMode="gray">
          <a:xfrm>
            <a:off x="-3000375" y="1371600"/>
            <a:ext cx="252412" cy="252413"/>
          </a:xfrm>
          <a:prstGeom prst="rect">
            <a:avLst/>
          </a:prstGeom>
          <a:solidFill>
            <a:srgbClr val="FFF5AD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48" name="Chrome" hidden="1"/>
          <p:cNvSpPr>
            <a:spLocks noChangeArrowheads="1"/>
          </p:cNvSpPr>
          <p:nvPr/>
        </p:nvSpPr>
        <p:spPr bwMode="gray">
          <a:xfrm>
            <a:off x="-2087563" y="1371600"/>
            <a:ext cx="252413" cy="252413"/>
          </a:xfrm>
          <a:prstGeom prst="rect">
            <a:avLst/>
          </a:prstGeom>
          <a:solidFill>
            <a:srgbClr val="E6E6E6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49" name="Lavender" hidden="1"/>
          <p:cNvSpPr>
            <a:spLocks noChangeArrowheads="1"/>
          </p:cNvSpPr>
          <p:nvPr/>
        </p:nvSpPr>
        <p:spPr bwMode="gray">
          <a:xfrm>
            <a:off x="-1782763" y="1371600"/>
            <a:ext cx="252413" cy="252413"/>
          </a:xfrm>
          <a:prstGeom prst="rect">
            <a:avLst/>
          </a:prstGeom>
          <a:solidFill>
            <a:srgbClr val="D7CDEB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50" name="Mango" hidden="1"/>
          <p:cNvSpPr>
            <a:spLocks noChangeArrowheads="1"/>
          </p:cNvSpPr>
          <p:nvPr/>
        </p:nvSpPr>
        <p:spPr bwMode="gray">
          <a:xfrm>
            <a:off x="-1477963" y="1371600"/>
            <a:ext cx="252413" cy="252413"/>
          </a:xfrm>
          <a:prstGeom prst="rect">
            <a:avLst/>
          </a:prstGeom>
          <a:solidFill>
            <a:srgbClr val="FFDCC7"/>
          </a:solidFill>
          <a:ln w="9525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51" name="Lime" hidden="1"/>
          <p:cNvSpPr>
            <a:spLocks noChangeArrowheads="1"/>
          </p:cNvSpPr>
          <p:nvPr/>
        </p:nvSpPr>
        <p:spPr bwMode="gray">
          <a:xfrm flipH="1">
            <a:off x="-2392363" y="1371600"/>
            <a:ext cx="252413" cy="252413"/>
          </a:xfrm>
          <a:prstGeom prst="rect">
            <a:avLst/>
          </a:prstGeom>
          <a:solidFill>
            <a:srgbClr val="DBFEBC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52" name="Ice" hidden="1"/>
          <p:cNvSpPr>
            <a:spLocks noChangeArrowheads="1"/>
          </p:cNvSpPr>
          <p:nvPr/>
        </p:nvSpPr>
        <p:spPr bwMode="gray">
          <a:xfrm flipH="1">
            <a:off x="-2697163" y="1371600"/>
            <a:ext cx="252413" cy="252413"/>
          </a:xfrm>
          <a:prstGeom prst="rect">
            <a:avLst/>
          </a:prstGeom>
          <a:solidFill>
            <a:srgbClr val="DDF2FA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53" name="OceanIce" hidden="1"/>
          <p:cNvSpPr>
            <a:spLocks noChangeArrowheads="1"/>
          </p:cNvSpPr>
          <p:nvPr/>
        </p:nvSpPr>
        <p:spPr bwMode="gray">
          <a:xfrm>
            <a:off x="-2697163" y="433388"/>
            <a:ext cx="252413" cy="252412"/>
          </a:xfrm>
          <a:prstGeom prst="rect">
            <a:avLst/>
          </a:prstGeom>
          <a:solidFill>
            <a:srgbClr val="DDF2FA"/>
          </a:solidFill>
          <a:ln w="19050">
            <a:solidFill>
              <a:srgbClr val="265DCA"/>
            </a:solidFill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54" name="SunflowerLemon" hidden="1"/>
          <p:cNvSpPr>
            <a:spLocks noChangeArrowheads="1"/>
          </p:cNvSpPr>
          <p:nvPr/>
        </p:nvSpPr>
        <p:spPr bwMode="gray">
          <a:xfrm>
            <a:off x="-3000375" y="433388"/>
            <a:ext cx="252412" cy="252412"/>
          </a:xfrm>
          <a:prstGeom prst="rect">
            <a:avLst/>
          </a:prstGeom>
          <a:solidFill>
            <a:srgbClr val="FFF5AD"/>
          </a:solidFill>
          <a:ln w="19050">
            <a:solidFill>
              <a:srgbClr val="FFCC11"/>
            </a:solidFill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55" name="ForestLime" hidden="1"/>
          <p:cNvSpPr>
            <a:spLocks noChangeArrowheads="1"/>
          </p:cNvSpPr>
          <p:nvPr/>
        </p:nvSpPr>
        <p:spPr bwMode="gray">
          <a:xfrm>
            <a:off x="-2392363" y="433388"/>
            <a:ext cx="252413" cy="252412"/>
          </a:xfrm>
          <a:prstGeom prst="rect">
            <a:avLst/>
          </a:prstGeom>
          <a:solidFill>
            <a:srgbClr val="DBFEBC"/>
          </a:solidFill>
          <a:ln w="19050">
            <a:solidFill>
              <a:srgbClr val="00D581"/>
            </a:solidFill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56" name="TangerineMango" hidden="1"/>
          <p:cNvSpPr>
            <a:spLocks noChangeArrowheads="1"/>
          </p:cNvSpPr>
          <p:nvPr/>
        </p:nvSpPr>
        <p:spPr bwMode="gray">
          <a:xfrm>
            <a:off x="-1477963" y="433388"/>
            <a:ext cx="252413" cy="252412"/>
          </a:xfrm>
          <a:prstGeom prst="rect">
            <a:avLst/>
          </a:prstGeom>
          <a:solidFill>
            <a:srgbClr val="FFDCC7"/>
          </a:solidFill>
          <a:ln w="19050">
            <a:solidFill>
              <a:srgbClr val="FF7F17"/>
            </a:solidFill>
            <a:miter lim="800000"/>
            <a:headEnd/>
            <a:tailEnd/>
          </a:ln>
          <a:effectLst/>
        </p:spPr>
        <p:txBody>
          <a:bodyPr lIns="35941" tIns="35941" rIns="18000" bIns="35941" anchor="ctr" anchorCtr="1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57" name="GrapeLavender" hidden="1"/>
          <p:cNvSpPr>
            <a:spLocks noChangeArrowheads="1"/>
          </p:cNvSpPr>
          <p:nvPr/>
        </p:nvSpPr>
        <p:spPr bwMode="gray">
          <a:xfrm>
            <a:off x="-1782763" y="433388"/>
            <a:ext cx="252413" cy="252412"/>
          </a:xfrm>
          <a:prstGeom prst="rect">
            <a:avLst/>
          </a:prstGeom>
          <a:solidFill>
            <a:srgbClr val="D7CDEB"/>
          </a:solidFill>
          <a:ln w="19050">
            <a:solidFill>
              <a:srgbClr val="4D3380"/>
            </a:solidFill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158" name="SteelChrome" hidden="1"/>
          <p:cNvSpPr>
            <a:spLocks noChangeArrowheads="1"/>
          </p:cNvSpPr>
          <p:nvPr/>
        </p:nvSpPr>
        <p:spPr bwMode="gray">
          <a:xfrm flipH="1">
            <a:off x="-2087563" y="433388"/>
            <a:ext cx="252413" cy="252412"/>
          </a:xfrm>
          <a:prstGeom prst="rect">
            <a:avLst/>
          </a:prstGeom>
          <a:solidFill>
            <a:srgbClr val="E6E6E6"/>
          </a:solidFill>
          <a:ln w="19050">
            <a:solidFill>
              <a:srgbClr val="969696"/>
            </a:solidFill>
            <a:miter lim="800000"/>
            <a:headEnd type="none" w="sm" len="sm"/>
            <a:tailEnd type="none" w="sm" len="sm"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grpSp>
        <p:nvGrpSpPr>
          <p:cNvPr id="1061" name="ResizeProportionally" hidden="1"/>
          <p:cNvGrpSpPr>
            <a:grpSpLocks/>
          </p:cNvGrpSpPr>
          <p:nvPr/>
        </p:nvGrpSpPr>
        <p:grpSpPr bwMode="auto">
          <a:xfrm>
            <a:off x="-2063750" y="2209800"/>
            <a:ext cx="1047750" cy="985838"/>
            <a:chOff x="-1392" y="1392"/>
            <a:chExt cx="660" cy="621"/>
          </a:xfrm>
        </p:grpSpPr>
        <p:sp>
          <p:nvSpPr>
            <p:cNvPr id="4160" name="Line 64" hidden="1"/>
            <p:cNvSpPr>
              <a:spLocks noChangeShapeType="1"/>
            </p:cNvSpPr>
            <p:nvPr/>
          </p:nvSpPr>
          <p:spPr bwMode="gray">
            <a:xfrm flipH="1">
              <a:off x="-732" y="1392"/>
              <a:ext cx="0" cy="52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61" name="Line 65" hidden="1"/>
            <p:cNvSpPr>
              <a:spLocks noChangeShapeType="1"/>
            </p:cNvSpPr>
            <p:nvPr/>
          </p:nvSpPr>
          <p:spPr bwMode="gray">
            <a:xfrm flipH="1">
              <a:off x="-1392" y="2013"/>
              <a:ext cx="54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62" name="AutoShape 66" hidden="1"/>
            <p:cNvSpPr>
              <a:spLocks noChangeArrowheads="1"/>
            </p:cNvSpPr>
            <p:nvPr/>
          </p:nvSpPr>
          <p:spPr bwMode="auto">
            <a:xfrm flipH="1">
              <a:off x="-1310" y="1477"/>
              <a:ext cx="410" cy="399"/>
            </a:xfrm>
            <a:prstGeom prst="bevel">
              <a:avLst>
                <a:gd name="adj" fmla="val 12500"/>
              </a:avLst>
            </a:prstGeom>
            <a:solidFill>
              <a:srgbClr val="265DCA"/>
            </a:solidFill>
            <a:ln w="19050">
              <a:solidFill>
                <a:srgbClr val="265DCA"/>
              </a:solidFill>
              <a:miter lim="800000"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 algn="ctr" eaLnBrk="0" hangingPunct="0">
                <a:defRPr/>
              </a:pPr>
              <a:endParaRPr lang="en-US" sz="1000">
                <a:solidFill>
                  <a:srgbClr val="FFFFFF"/>
                </a:solidFill>
                <a:latin typeface="Frutiger 45 Light" pitchFamily="34" charset="0"/>
              </a:endParaRPr>
            </a:p>
          </p:txBody>
        </p:sp>
      </p:grpSp>
      <p:grpSp>
        <p:nvGrpSpPr>
          <p:cNvPr id="1062" name="Resize" hidden="1"/>
          <p:cNvGrpSpPr>
            <a:grpSpLocks/>
          </p:cNvGrpSpPr>
          <p:nvPr/>
        </p:nvGrpSpPr>
        <p:grpSpPr bwMode="auto">
          <a:xfrm>
            <a:off x="-2749550" y="3505200"/>
            <a:ext cx="1047750" cy="985838"/>
            <a:chOff x="-1824" y="2208"/>
            <a:chExt cx="660" cy="621"/>
          </a:xfrm>
        </p:grpSpPr>
        <p:sp>
          <p:nvSpPr>
            <p:cNvPr id="4164" name="Line 68" hidden="1"/>
            <p:cNvSpPr>
              <a:spLocks noChangeShapeType="1"/>
            </p:cNvSpPr>
            <p:nvPr/>
          </p:nvSpPr>
          <p:spPr bwMode="gray">
            <a:xfrm flipH="1">
              <a:off x="-1164" y="2208"/>
              <a:ext cx="0" cy="52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65" name="Line 69" hidden="1"/>
            <p:cNvSpPr>
              <a:spLocks noChangeShapeType="1"/>
            </p:cNvSpPr>
            <p:nvPr/>
          </p:nvSpPr>
          <p:spPr bwMode="gray">
            <a:xfrm flipH="1">
              <a:off x="-1824" y="2829"/>
              <a:ext cx="54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66" name="Oval 70" hidden="1"/>
            <p:cNvSpPr>
              <a:spLocks noChangeArrowheads="1"/>
            </p:cNvSpPr>
            <p:nvPr/>
          </p:nvSpPr>
          <p:spPr bwMode="auto">
            <a:xfrm rot="16200000" flipH="1">
              <a:off x="-1794" y="2325"/>
              <a:ext cx="525" cy="297"/>
            </a:xfrm>
            <a:prstGeom prst="ellipse">
              <a:avLst/>
            </a:prstGeom>
            <a:solidFill>
              <a:srgbClr val="265DCA"/>
            </a:solidFill>
            <a:ln w="19050">
              <a:solidFill>
                <a:srgbClr val="265DCA"/>
              </a:solidFill>
              <a:round/>
              <a:headEnd/>
              <a:tailEnd/>
            </a:ln>
            <a:effectLst/>
          </p:spPr>
          <p:txBody>
            <a:bodyPr vert="eaVert" lIns="36000" tIns="36000" rIns="36000" bIns="36000" anchor="ctr"/>
            <a:lstStyle/>
            <a:p>
              <a:pPr algn="ctr" eaLnBrk="0" hangingPunct="0">
                <a:defRPr/>
              </a:pPr>
              <a:endParaRPr lang="en-US" sz="1000">
                <a:solidFill>
                  <a:srgbClr val="FFFFFF"/>
                </a:solidFill>
                <a:latin typeface="Frutiger 45 Light" pitchFamily="34" charset="0"/>
              </a:endParaRPr>
            </a:p>
          </p:txBody>
        </p:sp>
      </p:grpSp>
      <p:sp>
        <p:nvSpPr>
          <p:cNvPr id="4167" name="Blob" hidden="1"/>
          <p:cNvSpPr>
            <a:spLocks noChangeArrowheads="1"/>
          </p:cNvSpPr>
          <p:nvPr/>
        </p:nvSpPr>
        <p:spPr bwMode="auto">
          <a:xfrm>
            <a:off x="-1530350" y="3810000"/>
            <a:ext cx="368300" cy="381000"/>
          </a:xfrm>
          <a:prstGeom prst="ellipse">
            <a:avLst/>
          </a:prstGeom>
          <a:solidFill>
            <a:srgbClr val="FAE66E"/>
          </a:solidFill>
          <a:ln w="19050">
            <a:solidFill>
              <a:srgbClr val="000000"/>
            </a:solidFill>
            <a:round/>
            <a:headEnd/>
            <a:tailEnd/>
          </a:ln>
          <a:effectLst/>
        </p:spPr>
        <p:txBody>
          <a:bodyPr lIns="36000" tIns="36000" rIns="18000" bIns="36000" anchor="ctr"/>
          <a:lstStyle/>
          <a:p>
            <a:pPr algn="ctr" eaLnBrk="0" hangingPunct="0">
              <a:defRPr/>
            </a:pPr>
            <a:r>
              <a:rPr lang="en-GB" sz="2600">
                <a:solidFill>
                  <a:srgbClr val="000000"/>
                </a:solidFill>
              </a:rPr>
              <a:t>?</a:t>
            </a:r>
          </a:p>
        </p:txBody>
      </p:sp>
      <p:grpSp>
        <p:nvGrpSpPr>
          <p:cNvPr id="1064" name="PasteSpecial" hidden="1"/>
          <p:cNvGrpSpPr>
            <a:grpSpLocks/>
          </p:cNvGrpSpPr>
          <p:nvPr/>
        </p:nvGrpSpPr>
        <p:grpSpPr bwMode="auto">
          <a:xfrm>
            <a:off x="-2901950" y="4876800"/>
            <a:ext cx="762000" cy="909638"/>
            <a:chOff x="-1920" y="3072"/>
            <a:chExt cx="480" cy="573"/>
          </a:xfrm>
        </p:grpSpPr>
        <p:sp>
          <p:nvSpPr>
            <p:cNvPr id="4169" name="AutoShape 73" hidden="1"/>
            <p:cNvSpPr>
              <a:spLocks noChangeArrowheads="1"/>
            </p:cNvSpPr>
            <p:nvPr/>
          </p:nvSpPr>
          <p:spPr bwMode="auto">
            <a:xfrm>
              <a:off x="-1920" y="3128"/>
              <a:ext cx="432" cy="469"/>
            </a:xfrm>
            <a:prstGeom prst="roundRect">
              <a:avLst>
                <a:gd name="adj" fmla="val 29398"/>
              </a:avLst>
            </a:prstGeom>
            <a:solidFill>
              <a:srgbClr val="7DD9FF"/>
            </a:solidFill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70" name="AutoShape 74" hidden="1"/>
            <p:cNvSpPr>
              <a:spLocks noChangeArrowheads="1"/>
            </p:cNvSpPr>
            <p:nvPr/>
          </p:nvSpPr>
          <p:spPr bwMode="auto">
            <a:xfrm flipV="1">
              <a:off x="-1845" y="3072"/>
              <a:ext cx="294" cy="141"/>
            </a:xfrm>
            <a:custGeom>
              <a:avLst/>
              <a:gdLst>
                <a:gd name="G0" fmla="+- 7087 0 0"/>
                <a:gd name="G1" fmla="+- 21600 0 7087"/>
                <a:gd name="G2" fmla="*/ 7087 1 2"/>
                <a:gd name="G3" fmla="+- 21600 0 G2"/>
                <a:gd name="G4" fmla="+/ 7087 21600 2"/>
                <a:gd name="G5" fmla="+/ G1 0 2"/>
                <a:gd name="G6" fmla="*/ 21600 21600 7087"/>
                <a:gd name="G7" fmla="*/ G6 1 2"/>
                <a:gd name="G8" fmla="+- 21600 0 G7"/>
                <a:gd name="G9" fmla="*/ 21600 1 2"/>
                <a:gd name="G10" fmla="+- 7087 0 G9"/>
                <a:gd name="G11" fmla="?: G10 G8 0"/>
                <a:gd name="G12" fmla="?: G10 G7 21600"/>
                <a:gd name="T0" fmla="*/ 18056 w 21600"/>
                <a:gd name="T1" fmla="*/ 10800 h 21600"/>
                <a:gd name="T2" fmla="*/ 10800 w 21600"/>
                <a:gd name="T3" fmla="*/ 21600 h 21600"/>
                <a:gd name="T4" fmla="*/ 3544 w 21600"/>
                <a:gd name="T5" fmla="*/ 10800 h 21600"/>
                <a:gd name="T6" fmla="*/ 10800 w 21600"/>
                <a:gd name="T7" fmla="*/ 0 h 21600"/>
                <a:gd name="T8" fmla="*/ 5344 w 21600"/>
                <a:gd name="T9" fmla="*/ 5344 h 21600"/>
                <a:gd name="T10" fmla="*/ 16256 w 21600"/>
                <a:gd name="T11" fmla="*/ 1625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087" y="21600"/>
                  </a:lnTo>
                  <a:lnTo>
                    <a:pt x="1451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71" name="Line 75" hidden="1"/>
            <p:cNvSpPr>
              <a:spLocks noChangeShapeType="1"/>
            </p:cNvSpPr>
            <p:nvPr/>
          </p:nvSpPr>
          <p:spPr bwMode="auto">
            <a:xfrm>
              <a:off x="-1728" y="3143"/>
              <a:ext cx="7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grpSp>
          <p:nvGrpSpPr>
            <p:cNvPr id="1199" name="Group 76" hidden="1"/>
            <p:cNvGrpSpPr>
              <a:grpSpLocks/>
            </p:cNvGrpSpPr>
            <p:nvPr/>
          </p:nvGrpSpPr>
          <p:grpSpPr bwMode="auto">
            <a:xfrm>
              <a:off x="-1728" y="3357"/>
              <a:ext cx="288" cy="288"/>
              <a:chOff x="2592" y="3744"/>
              <a:chExt cx="336" cy="288"/>
            </a:xfrm>
          </p:grpSpPr>
          <p:grpSp>
            <p:nvGrpSpPr>
              <p:cNvPr id="1200" name="Group 77" hidden="1"/>
              <p:cNvGrpSpPr>
                <a:grpSpLocks/>
              </p:cNvGrpSpPr>
              <p:nvPr/>
            </p:nvGrpSpPr>
            <p:grpSpPr bwMode="auto">
              <a:xfrm>
                <a:off x="2592" y="3744"/>
                <a:ext cx="336" cy="288"/>
                <a:chOff x="2592" y="3744"/>
                <a:chExt cx="336" cy="288"/>
              </a:xfrm>
            </p:grpSpPr>
            <p:sp>
              <p:nvSpPr>
                <p:cNvPr id="4174" name="Freeform 78" hidden="1"/>
                <p:cNvSpPr>
                  <a:spLocks/>
                </p:cNvSpPr>
                <p:nvPr/>
              </p:nvSpPr>
              <p:spPr bwMode="auto">
                <a:xfrm>
                  <a:off x="2592" y="3744"/>
                  <a:ext cx="336" cy="288"/>
                </a:xfrm>
                <a:custGeom>
                  <a:avLst/>
                  <a:gdLst/>
                  <a:ahLst/>
                  <a:cxnLst>
                    <a:cxn ang="0">
                      <a:pos x="0" y="288"/>
                    </a:cxn>
                    <a:cxn ang="0">
                      <a:pos x="0" y="0"/>
                    </a:cxn>
                    <a:cxn ang="0">
                      <a:pos x="240" y="0"/>
                    </a:cxn>
                    <a:cxn ang="0">
                      <a:pos x="336" y="96"/>
                    </a:cxn>
                    <a:cxn ang="0">
                      <a:pos x="336" y="288"/>
                    </a:cxn>
                    <a:cxn ang="0">
                      <a:pos x="0" y="288"/>
                    </a:cxn>
                  </a:cxnLst>
                  <a:rect l="0" t="0" r="r" b="b"/>
                  <a:pathLst>
                    <a:path w="336" h="288">
                      <a:moveTo>
                        <a:pt x="0" y="288"/>
                      </a:moveTo>
                      <a:lnTo>
                        <a:pt x="0" y="0"/>
                      </a:lnTo>
                      <a:lnTo>
                        <a:pt x="240" y="0"/>
                      </a:lnTo>
                      <a:lnTo>
                        <a:pt x="336" y="96"/>
                      </a:lnTo>
                      <a:lnTo>
                        <a:pt x="336" y="288"/>
                      </a:lnTo>
                      <a:lnTo>
                        <a:pt x="0" y="2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lIns="36000" tIns="36000" rIns="36000" bIns="36000" anchor="ctr"/>
                <a:lstStyle/>
                <a:p>
                  <a:pPr>
                    <a:defRPr/>
                  </a:pPr>
                  <a:endParaRPr lang="pt-BR"/>
                </a:p>
              </p:txBody>
            </p:sp>
            <p:sp>
              <p:nvSpPr>
                <p:cNvPr id="4175" name="Line 79" hidden="1"/>
                <p:cNvSpPr>
                  <a:spLocks noChangeShapeType="1"/>
                </p:cNvSpPr>
                <p:nvPr/>
              </p:nvSpPr>
              <p:spPr bwMode="auto">
                <a:xfrm>
                  <a:off x="2648" y="3837"/>
                  <a:ext cx="136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tIns="36000" rIns="36000" bIns="36000" anchor="ctr"/>
                <a:lstStyle/>
                <a:p>
                  <a:pPr>
                    <a:defRPr/>
                  </a:pPr>
                  <a:endParaRPr lang="pt-BR"/>
                </a:p>
              </p:txBody>
            </p:sp>
            <p:sp>
              <p:nvSpPr>
                <p:cNvPr id="4176" name="Line 80" hidden="1"/>
                <p:cNvSpPr>
                  <a:spLocks noChangeShapeType="1"/>
                </p:cNvSpPr>
                <p:nvPr/>
              </p:nvSpPr>
              <p:spPr bwMode="auto">
                <a:xfrm>
                  <a:off x="2648" y="3942"/>
                  <a:ext cx="224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tIns="36000" rIns="36000" bIns="36000" anchor="ctr"/>
                <a:lstStyle/>
                <a:p>
                  <a:pPr>
                    <a:defRPr/>
                  </a:pPr>
                  <a:endParaRPr lang="pt-BR"/>
                </a:p>
              </p:txBody>
            </p:sp>
          </p:grpSp>
          <p:sp>
            <p:nvSpPr>
              <p:cNvPr id="4177" name="Freeform 81" hidden="1"/>
              <p:cNvSpPr>
                <a:spLocks/>
              </p:cNvSpPr>
              <p:nvPr/>
            </p:nvSpPr>
            <p:spPr bwMode="auto">
              <a:xfrm>
                <a:off x="2832" y="3744"/>
                <a:ext cx="96" cy="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6"/>
                  </a:cxn>
                  <a:cxn ang="0">
                    <a:pos x="96" y="96"/>
                  </a:cxn>
                </a:cxnLst>
                <a:rect l="0" t="0" r="r" b="b"/>
                <a:pathLst>
                  <a:path w="96" h="96">
                    <a:moveTo>
                      <a:pt x="0" y="0"/>
                    </a:moveTo>
                    <a:lnTo>
                      <a:pt x="0" y="96"/>
                    </a:lnTo>
                    <a:lnTo>
                      <a:pt x="96" y="96"/>
                    </a:lnTo>
                  </a:path>
                </a:pathLst>
              </a:cu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36000" tIns="36000" rIns="36000" bIns="36000" anchor="ctr"/>
              <a:lstStyle/>
              <a:p>
                <a:pPr>
                  <a:defRPr/>
                </a:pPr>
                <a:endParaRPr lang="pt-BR"/>
              </a:p>
            </p:txBody>
          </p:sp>
        </p:grpSp>
      </p:grpSp>
      <p:grpSp>
        <p:nvGrpSpPr>
          <p:cNvPr id="1065" name="GotoExcelChart" hidden="1"/>
          <p:cNvGrpSpPr>
            <a:grpSpLocks/>
          </p:cNvGrpSpPr>
          <p:nvPr/>
        </p:nvGrpSpPr>
        <p:grpSpPr bwMode="auto">
          <a:xfrm>
            <a:off x="-1911350" y="5029200"/>
            <a:ext cx="911225" cy="914400"/>
            <a:chOff x="-1296" y="3168"/>
            <a:chExt cx="574" cy="576"/>
          </a:xfrm>
        </p:grpSpPr>
        <p:sp>
          <p:nvSpPr>
            <p:cNvPr id="4179" name="Rectangle 83" hidden="1"/>
            <p:cNvSpPr>
              <a:spLocks noChangeArrowheads="1"/>
            </p:cNvSpPr>
            <p:nvPr/>
          </p:nvSpPr>
          <p:spPr bwMode="gray">
            <a:xfrm>
              <a:off x="-904" y="3298"/>
              <a:ext cx="103" cy="403"/>
            </a:xfrm>
            <a:prstGeom prst="rect">
              <a:avLst/>
            </a:prstGeom>
            <a:solidFill>
              <a:srgbClr val="00B481"/>
            </a:solidFill>
            <a:ln w="19050">
              <a:solidFill>
                <a:srgbClr val="00B481"/>
              </a:solidFill>
              <a:miter lim="800000"/>
              <a:headEnd/>
              <a:tailEnd/>
            </a:ln>
            <a:effectLst/>
          </p:spPr>
          <p:txBody>
            <a:bodyPr lIns="35941" tIns="35941" rIns="35941" bIns="35941" anchor="ctr"/>
            <a:lstStyle/>
            <a:p>
              <a:pPr algn="ctr" eaLnBrk="0" hangingPunct="0">
                <a:defRPr/>
              </a:pPr>
              <a:endParaRPr lang="en-US" sz="1000" b="1">
                <a:solidFill>
                  <a:srgbClr val="FFFFFF"/>
                </a:solidFill>
                <a:latin typeface="Frutiger 45 Light" pitchFamily="34" charset="0"/>
              </a:endParaRPr>
            </a:p>
          </p:txBody>
        </p:sp>
        <p:sp>
          <p:nvSpPr>
            <p:cNvPr id="4180" name="Rectangle 84" hidden="1"/>
            <p:cNvSpPr>
              <a:spLocks noChangeArrowheads="1"/>
            </p:cNvSpPr>
            <p:nvPr/>
          </p:nvSpPr>
          <p:spPr bwMode="gray">
            <a:xfrm>
              <a:off x="-1075" y="3183"/>
              <a:ext cx="95" cy="518"/>
            </a:xfrm>
            <a:prstGeom prst="rect">
              <a:avLst/>
            </a:prstGeom>
            <a:solidFill>
              <a:srgbClr val="FFCC11"/>
            </a:solidFill>
            <a:ln w="19050">
              <a:solidFill>
                <a:srgbClr val="FFCC11"/>
              </a:solidFill>
              <a:miter lim="800000"/>
              <a:headEnd/>
              <a:tailEnd/>
            </a:ln>
            <a:effectLst/>
          </p:spPr>
          <p:txBody>
            <a:bodyPr lIns="35941" tIns="35941" rIns="35941" bIns="35941" anchor="ctr"/>
            <a:lstStyle/>
            <a:p>
              <a:pPr algn="ctr" eaLnBrk="0" hangingPunct="0">
                <a:defRPr/>
              </a:pPr>
              <a:endParaRPr lang="en-US" sz="1000" b="1">
                <a:solidFill>
                  <a:srgbClr val="000000"/>
                </a:solidFill>
                <a:latin typeface="Frutiger 45 Light" pitchFamily="34" charset="0"/>
              </a:endParaRPr>
            </a:p>
          </p:txBody>
        </p:sp>
        <p:sp>
          <p:nvSpPr>
            <p:cNvPr id="4181" name="Rectangle 85" hidden="1"/>
            <p:cNvSpPr>
              <a:spLocks noChangeArrowheads="1"/>
            </p:cNvSpPr>
            <p:nvPr/>
          </p:nvSpPr>
          <p:spPr bwMode="gray">
            <a:xfrm>
              <a:off x="-1247" y="3561"/>
              <a:ext cx="101" cy="140"/>
            </a:xfrm>
            <a:prstGeom prst="rect">
              <a:avLst/>
            </a:prstGeom>
            <a:solidFill>
              <a:srgbClr val="265DCA"/>
            </a:solidFill>
            <a:ln w="19050">
              <a:solidFill>
                <a:srgbClr val="265DCA"/>
              </a:solidFill>
              <a:miter lim="800000"/>
              <a:headEnd/>
              <a:tailEnd/>
            </a:ln>
            <a:effectLst/>
          </p:spPr>
          <p:txBody>
            <a:bodyPr lIns="35941" tIns="35941" rIns="35941" bIns="35941" anchor="ctr"/>
            <a:lstStyle/>
            <a:p>
              <a:pPr algn="ctr" eaLnBrk="0" hangingPunct="0">
                <a:defRPr/>
              </a:pPr>
              <a:endParaRPr lang="en-US" sz="1000" b="1">
                <a:solidFill>
                  <a:srgbClr val="FFFFFF"/>
                </a:solidFill>
                <a:latin typeface="Frutiger 45 Light" pitchFamily="34" charset="0"/>
              </a:endParaRPr>
            </a:p>
          </p:txBody>
        </p:sp>
        <p:sp>
          <p:nvSpPr>
            <p:cNvPr id="4182" name="Freeform 86" hidden="1"/>
            <p:cNvSpPr>
              <a:spLocks/>
            </p:cNvSpPr>
            <p:nvPr/>
          </p:nvSpPr>
          <p:spPr bwMode="auto">
            <a:xfrm>
              <a:off x="-1296" y="3168"/>
              <a:ext cx="528" cy="576"/>
            </a:xfrm>
            <a:custGeom>
              <a:avLst/>
              <a:gdLst/>
              <a:ahLst/>
              <a:cxnLst>
                <a:cxn ang="0">
                  <a:pos x="336" y="480"/>
                </a:cxn>
                <a:cxn ang="0">
                  <a:pos x="0" y="480"/>
                </a:cxn>
                <a:cxn ang="0">
                  <a:pos x="0" y="0"/>
                </a:cxn>
              </a:cxnLst>
              <a:rect l="0" t="0" r="r" b="b"/>
              <a:pathLst>
                <a:path w="336" h="480">
                  <a:moveTo>
                    <a:pt x="336" y="480"/>
                  </a:moveTo>
                  <a:lnTo>
                    <a:pt x="0" y="480"/>
                  </a:ln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83" name="Text Box 87" hidden="1"/>
            <p:cNvSpPr txBox="1">
              <a:spLocks noChangeArrowheads="1"/>
            </p:cNvSpPr>
            <p:nvPr/>
          </p:nvSpPr>
          <p:spPr bwMode="auto">
            <a:xfrm>
              <a:off x="-1232" y="3246"/>
              <a:ext cx="510" cy="446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algn="ctr" eaLnBrk="0" hangingPunct="0">
                <a:lnSpc>
                  <a:spcPct val="80000"/>
                </a:lnSpc>
                <a:defRPr/>
              </a:pPr>
              <a:r>
                <a:rPr lang="en-GB" sz="5800">
                  <a:solidFill>
                    <a:srgbClr val="000000"/>
                  </a:solidFill>
                  <a:latin typeface="Impact" pitchFamily="34" charset="0"/>
                </a:rPr>
                <a:t>GO</a:t>
              </a:r>
            </a:p>
          </p:txBody>
        </p:sp>
      </p:grpSp>
      <p:grpSp>
        <p:nvGrpSpPr>
          <p:cNvPr id="1066" name="MapTools" hidden="1"/>
          <p:cNvGrpSpPr>
            <a:grpSpLocks/>
          </p:cNvGrpSpPr>
          <p:nvPr/>
        </p:nvGrpSpPr>
        <p:grpSpPr bwMode="auto">
          <a:xfrm>
            <a:off x="-1454150" y="4572000"/>
            <a:ext cx="444500" cy="762000"/>
            <a:chOff x="816" y="1056"/>
            <a:chExt cx="1573" cy="2688"/>
          </a:xfrm>
        </p:grpSpPr>
        <p:sp>
          <p:nvSpPr>
            <p:cNvPr id="4185" name="Freeform 89" hidden="1"/>
            <p:cNvSpPr>
              <a:spLocks/>
            </p:cNvSpPr>
            <p:nvPr/>
          </p:nvSpPr>
          <p:spPr bwMode="auto">
            <a:xfrm>
              <a:off x="1080" y="1056"/>
              <a:ext cx="455" cy="392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5" y="5"/>
                </a:cxn>
                <a:cxn ang="0">
                  <a:pos x="4" y="7"/>
                </a:cxn>
                <a:cxn ang="0">
                  <a:pos x="5" y="8"/>
                </a:cxn>
                <a:cxn ang="0">
                  <a:pos x="6" y="8"/>
                </a:cxn>
                <a:cxn ang="0">
                  <a:pos x="5" y="5"/>
                </a:cxn>
                <a:cxn ang="0">
                  <a:pos x="7" y="3"/>
                </a:cxn>
                <a:cxn ang="0">
                  <a:pos x="9" y="2"/>
                </a:cxn>
                <a:cxn ang="0">
                  <a:pos x="8" y="0"/>
                </a:cxn>
                <a:cxn ang="0">
                  <a:pos x="9" y="0"/>
                </a:cxn>
                <a:cxn ang="0">
                  <a:pos x="13" y="3"/>
                </a:cxn>
                <a:cxn ang="0">
                  <a:pos x="14" y="5"/>
                </a:cxn>
                <a:cxn ang="0">
                  <a:pos x="20" y="5"/>
                </a:cxn>
                <a:cxn ang="0">
                  <a:pos x="23" y="5"/>
                </a:cxn>
                <a:cxn ang="0">
                  <a:pos x="25" y="5"/>
                </a:cxn>
                <a:cxn ang="0">
                  <a:pos x="24" y="4"/>
                </a:cxn>
                <a:cxn ang="0">
                  <a:pos x="29" y="4"/>
                </a:cxn>
                <a:cxn ang="0">
                  <a:pos x="27" y="5"/>
                </a:cxn>
                <a:cxn ang="0">
                  <a:pos x="28" y="5"/>
                </a:cxn>
                <a:cxn ang="0">
                  <a:pos x="30" y="6"/>
                </a:cxn>
                <a:cxn ang="0">
                  <a:pos x="33" y="9"/>
                </a:cxn>
                <a:cxn ang="0">
                  <a:pos x="32" y="10"/>
                </a:cxn>
                <a:cxn ang="0">
                  <a:pos x="34" y="10"/>
                </a:cxn>
                <a:cxn ang="0">
                  <a:pos x="35" y="11"/>
                </a:cxn>
                <a:cxn ang="0">
                  <a:pos x="33" y="13"/>
                </a:cxn>
                <a:cxn ang="0">
                  <a:pos x="32" y="14"/>
                </a:cxn>
                <a:cxn ang="0">
                  <a:pos x="31" y="16"/>
                </a:cxn>
                <a:cxn ang="0">
                  <a:pos x="33" y="18"/>
                </a:cxn>
                <a:cxn ang="0">
                  <a:pos x="32" y="20"/>
                </a:cxn>
                <a:cxn ang="0">
                  <a:pos x="30" y="21"/>
                </a:cxn>
                <a:cxn ang="0">
                  <a:pos x="27" y="22"/>
                </a:cxn>
                <a:cxn ang="0">
                  <a:pos x="24" y="21"/>
                </a:cxn>
                <a:cxn ang="0">
                  <a:pos x="23" y="22"/>
                </a:cxn>
                <a:cxn ang="0">
                  <a:pos x="24" y="24"/>
                </a:cxn>
                <a:cxn ang="0">
                  <a:pos x="26" y="26"/>
                </a:cxn>
                <a:cxn ang="0">
                  <a:pos x="24" y="27"/>
                </a:cxn>
                <a:cxn ang="0">
                  <a:pos x="21" y="29"/>
                </a:cxn>
                <a:cxn ang="0">
                  <a:pos x="18" y="30"/>
                </a:cxn>
                <a:cxn ang="0">
                  <a:pos x="16" y="26"/>
                </a:cxn>
                <a:cxn ang="0">
                  <a:pos x="16" y="23"/>
                </a:cxn>
                <a:cxn ang="0">
                  <a:pos x="15" y="21"/>
                </a:cxn>
                <a:cxn ang="0">
                  <a:pos x="15" y="18"/>
                </a:cxn>
                <a:cxn ang="0">
                  <a:pos x="15" y="16"/>
                </a:cxn>
                <a:cxn ang="0">
                  <a:pos x="13" y="16"/>
                </a:cxn>
                <a:cxn ang="0">
                  <a:pos x="10" y="16"/>
                </a:cxn>
                <a:cxn ang="0">
                  <a:pos x="7" y="13"/>
                </a:cxn>
                <a:cxn ang="0">
                  <a:pos x="4" y="13"/>
                </a:cxn>
                <a:cxn ang="0">
                  <a:pos x="3" y="10"/>
                </a:cxn>
                <a:cxn ang="0">
                  <a:pos x="1" y="8"/>
                </a:cxn>
                <a:cxn ang="0">
                  <a:pos x="1" y="7"/>
                </a:cxn>
                <a:cxn ang="0">
                  <a:pos x="2" y="4"/>
                </a:cxn>
                <a:cxn ang="0">
                  <a:pos x="5" y="1"/>
                </a:cxn>
              </a:cxnLst>
              <a:rect l="0" t="0" r="r" b="b"/>
              <a:pathLst>
                <a:path w="35" h="30">
                  <a:moveTo>
                    <a:pt x="5" y="1"/>
                  </a:moveTo>
                  <a:lnTo>
                    <a:pt x="4" y="2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6"/>
                  </a:lnTo>
                  <a:lnTo>
                    <a:pt x="4" y="7"/>
                  </a:lnTo>
                  <a:lnTo>
                    <a:pt x="4" y="7"/>
                  </a:lnTo>
                  <a:lnTo>
                    <a:pt x="5" y="8"/>
                  </a:lnTo>
                  <a:lnTo>
                    <a:pt x="5" y="8"/>
                  </a:lnTo>
                  <a:lnTo>
                    <a:pt x="6" y="8"/>
                  </a:lnTo>
                  <a:lnTo>
                    <a:pt x="6" y="6"/>
                  </a:lnTo>
                  <a:lnTo>
                    <a:pt x="5" y="5"/>
                  </a:lnTo>
                  <a:lnTo>
                    <a:pt x="5" y="4"/>
                  </a:lnTo>
                  <a:lnTo>
                    <a:pt x="7" y="3"/>
                  </a:lnTo>
                  <a:lnTo>
                    <a:pt x="9" y="2"/>
                  </a:lnTo>
                  <a:lnTo>
                    <a:pt x="9" y="2"/>
                  </a:lnTo>
                  <a:lnTo>
                    <a:pt x="8" y="1"/>
                  </a:lnTo>
                  <a:lnTo>
                    <a:pt x="8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0" y="2"/>
                  </a:lnTo>
                  <a:lnTo>
                    <a:pt x="13" y="3"/>
                  </a:lnTo>
                  <a:lnTo>
                    <a:pt x="14" y="4"/>
                  </a:lnTo>
                  <a:lnTo>
                    <a:pt x="14" y="5"/>
                  </a:lnTo>
                  <a:lnTo>
                    <a:pt x="19" y="4"/>
                  </a:lnTo>
                  <a:lnTo>
                    <a:pt x="20" y="5"/>
                  </a:lnTo>
                  <a:lnTo>
                    <a:pt x="21" y="5"/>
                  </a:lnTo>
                  <a:lnTo>
                    <a:pt x="23" y="5"/>
                  </a:lnTo>
                  <a:lnTo>
                    <a:pt x="24" y="5"/>
                  </a:lnTo>
                  <a:lnTo>
                    <a:pt x="25" y="5"/>
                  </a:lnTo>
                  <a:lnTo>
                    <a:pt x="25" y="4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29" y="4"/>
                  </a:lnTo>
                  <a:lnTo>
                    <a:pt x="29" y="5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8" y="5"/>
                  </a:lnTo>
                  <a:lnTo>
                    <a:pt x="29" y="6"/>
                  </a:lnTo>
                  <a:lnTo>
                    <a:pt x="30" y="6"/>
                  </a:lnTo>
                  <a:lnTo>
                    <a:pt x="32" y="8"/>
                  </a:lnTo>
                  <a:lnTo>
                    <a:pt x="33" y="9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3" y="10"/>
                  </a:lnTo>
                  <a:lnTo>
                    <a:pt x="34" y="10"/>
                  </a:lnTo>
                  <a:lnTo>
                    <a:pt x="35" y="10"/>
                  </a:lnTo>
                  <a:lnTo>
                    <a:pt x="35" y="11"/>
                  </a:lnTo>
                  <a:lnTo>
                    <a:pt x="33" y="12"/>
                  </a:lnTo>
                  <a:lnTo>
                    <a:pt x="33" y="13"/>
                  </a:lnTo>
                  <a:lnTo>
                    <a:pt x="34" y="13"/>
                  </a:lnTo>
                  <a:lnTo>
                    <a:pt x="32" y="14"/>
                  </a:lnTo>
                  <a:lnTo>
                    <a:pt x="32" y="15"/>
                  </a:lnTo>
                  <a:lnTo>
                    <a:pt x="31" y="16"/>
                  </a:lnTo>
                  <a:lnTo>
                    <a:pt x="31" y="16"/>
                  </a:lnTo>
                  <a:lnTo>
                    <a:pt x="33" y="18"/>
                  </a:lnTo>
                  <a:lnTo>
                    <a:pt x="33" y="19"/>
                  </a:lnTo>
                  <a:lnTo>
                    <a:pt x="32" y="20"/>
                  </a:lnTo>
                  <a:lnTo>
                    <a:pt x="31" y="20"/>
                  </a:lnTo>
                  <a:lnTo>
                    <a:pt x="30" y="21"/>
                  </a:lnTo>
                  <a:lnTo>
                    <a:pt x="28" y="21"/>
                  </a:lnTo>
                  <a:lnTo>
                    <a:pt x="27" y="22"/>
                  </a:lnTo>
                  <a:lnTo>
                    <a:pt x="26" y="22"/>
                  </a:lnTo>
                  <a:lnTo>
                    <a:pt x="24" y="21"/>
                  </a:lnTo>
                  <a:lnTo>
                    <a:pt x="22" y="21"/>
                  </a:lnTo>
                  <a:lnTo>
                    <a:pt x="23" y="22"/>
                  </a:lnTo>
                  <a:lnTo>
                    <a:pt x="24" y="22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4" y="27"/>
                  </a:lnTo>
                  <a:lnTo>
                    <a:pt x="24" y="28"/>
                  </a:lnTo>
                  <a:lnTo>
                    <a:pt x="21" y="29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7" y="28"/>
                  </a:lnTo>
                  <a:lnTo>
                    <a:pt x="16" y="26"/>
                  </a:lnTo>
                  <a:lnTo>
                    <a:pt x="15" y="25"/>
                  </a:lnTo>
                  <a:lnTo>
                    <a:pt x="16" y="23"/>
                  </a:lnTo>
                  <a:lnTo>
                    <a:pt x="15" y="22"/>
                  </a:lnTo>
                  <a:lnTo>
                    <a:pt x="15" y="21"/>
                  </a:lnTo>
                  <a:lnTo>
                    <a:pt x="14" y="20"/>
                  </a:lnTo>
                  <a:lnTo>
                    <a:pt x="15" y="18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5" y="16"/>
                  </a:lnTo>
                  <a:lnTo>
                    <a:pt x="13" y="16"/>
                  </a:lnTo>
                  <a:lnTo>
                    <a:pt x="12" y="16"/>
                  </a:lnTo>
                  <a:lnTo>
                    <a:pt x="10" y="16"/>
                  </a:lnTo>
                  <a:lnTo>
                    <a:pt x="9" y="14"/>
                  </a:lnTo>
                  <a:lnTo>
                    <a:pt x="7" y="13"/>
                  </a:lnTo>
                  <a:lnTo>
                    <a:pt x="5" y="14"/>
                  </a:lnTo>
                  <a:lnTo>
                    <a:pt x="4" y="13"/>
                  </a:lnTo>
                  <a:lnTo>
                    <a:pt x="3" y="13"/>
                  </a:lnTo>
                  <a:lnTo>
                    <a:pt x="3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8"/>
                  </a:lnTo>
                  <a:lnTo>
                    <a:pt x="1" y="7"/>
                  </a:lnTo>
                  <a:lnTo>
                    <a:pt x="1" y="5"/>
                  </a:lnTo>
                  <a:lnTo>
                    <a:pt x="2" y="4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1"/>
                  </a:lnTo>
                </a:path>
              </a:pathLst>
            </a:custGeom>
            <a:solidFill>
              <a:srgbClr val="D4D4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86" name="Freeform 90" hidden="1"/>
            <p:cNvSpPr>
              <a:spLocks/>
            </p:cNvSpPr>
            <p:nvPr/>
          </p:nvSpPr>
          <p:spPr bwMode="auto">
            <a:xfrm>
              <a:off x="827" y="1426"/>
              <a:ext cx="185" cy="218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2" y="3"/>
                </a:cxn>
                <a:cxn ang="0">
                  <a:pos x="12" y="3"/>
                </a:cxn>
                <a:cxn ang="0">
                  <a:pos x="9" y="3"/>
                </a:cxn>
                <a:cxn ang="0">
                  <a:pos x="9" y="2"/>
                </a:cxn>
                <a:cxn ang="0">
                  <a:pos x="8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6"/>
                </a:cxn>
                <a:cxn ang="0">
                  <a:pos x="0" y="6"/>
                </a:cxn>
                <a:cxn ang="0">
                  <a:pos x="0" y="10"/>
                </a:cxn>
                <a:cxn ang="0">
                  <a:pos x="1" y="11"/>
                </a:cxn>
                <a:cxn ang="0">
                  <a:pos x="2" y="9"/>
                </a:cxn>
                <a:cxn ang="0">
                  <a:pos x="2" y="10"/>
                </a:cxn>
                <a:cxn ang="0">
                  <a:pos x="2" y="12"/>
                </a:cxn>
                <a:cxn ang="0">
                  <a:pos x="1" y="13"/>
                </a:cxn>
                <a:cxn ang="0">
                  <a:pos x="1" y="14"/>
                </a:cxn>
                <a:cxn ang="0">
                  <a:pos x="0" y="14"/>
                </a:cxn>
                <a:cxn ang="0">
                  <a:pos x="1" y="15"/>
                </a:cxn>
                <a:cxn ang="0">
                  <a:pos x="2" y="15"/>
                </a:cxn>
                <a:cxn ang="0">
                  <a:pos x="2" y="16"/>
                </a:cxn>
                <a:cxn ang="0">
                  <a:pos x="3" y="16"/>
                </a:cxn>
                <a:cxn ang="0">
                  <a:pos x="3" y="17"/>
                </a:cxn>
                <a:cxn ang="0">
                  <a:pos x="4" y="16"/>
                </a:cxn>
                <a:cxn ang="0">
                  <a:pos x="5" y="16"/>
                </a:cxn>
                <a:cxn ang="0">
                  <a:pos x="5" y="14"/>
                </a:cxn>
                <a:cxn ang="0">
                  <a:pos x="6" y="13"/>
                </a:cxn>
                <a:cxn ang="0">
                  <a:pos x="7" y="13"/>
                </a:cxn>
                <a:cxn ang="0">
                  <a:pos x="7" y="12"/>
                </a:cxn>
                <a:cxn ang="0">
                  <a:pos x="11" y="10"/>
                </a:cxn>
                <a:cxn ang="0">
                  <a:pos x="13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3" y="4"/>
                </a:cxn>
                <a:cxn ang="0">
                  <a:pos x="13" y="4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14" h="17">
                  <a:moveTo>
                    <a:pt x="14" y="4"/>
                  </a:moveTo>
                  <a:lnTo>
                    <a:pt x="12" y="3"/>
                  </a:lnTo>
                  <a:lnTo>
                    <a:pt x="12" y="3"/>
                  </a:lnTo>
                  <a:lnTo>
                    <a:pt x="9" y="3"/>
                  </a:lnTo>
                  <a:lnTo>
                    <a:pt x="9" y="2"/>
                  </a:lnTo>
                  <a:lnTo>
                    <a:pt x="8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3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6"/>
                  </a:lnTo>
                  <a:lnTo>
                    <a:pt x="0" y="6"/>
                  </a:lnTo>
                  <a:lnTo>
                    <a:pt x="0" y="10"/>
                  </a:lnTo>
                  <a:lnTo>
                    <a:pt x="1" y="11"/>
                  </a:lnTo>
                  <a:lnTo>
                    <a:pt x="2" y="9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1" y="13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1" y="15"/>
                  </a:lnTo>
                  <a:lnTo>
                    <a:pt x="2" y="15"/>
                  </a:lnTo>
                  <a:lnTo>
                    <a:pt x="2" y="16"/>
                  </a:lnTo>
                  <a:lnTo>
                    <a:pt x="3" y="16"/>
                  </a:lnTo>
                  <a:lnTo>
                    <a:pt x="3" y="17"/>
                  </a:lnTo>
                  <a:lnTo>
                    <a:pt x="4" y="16"/>
                  </a:lnTo>
                  <a:lnTo>
                    <a:pt x="5" y="16"/>
                  </a:lnTo>
                  <a:lnTo>
                    <a:pt x="5" y="14"/>
                  </a:lnTo>
                  <a:lnTo>
                    <a:pt x="6" y="13"/>
                  </a:lnTo>
                  <a:lnTo>
                    <a:pt x="7" y="13"/>
                  </a:lnTo>
                  <a:lnTo>
                    <a:pt x="7" y="12"/>
                  </a:lnTo>
                  <a:lnTo>
                    <a:pt x="11" y="10"/>
                  </a:lnTo>
                  <a:lnTo>
                    <a:pt x="13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4"/>
                  </a:lnTo>
                  <a:lnTo>
                    <a:pt x="14" y="4"/>
                  </a:lnTo>
                </a:path>
              </a:pathLst>
            </a:custGeom>
            <a:solidFill>
              <a:srgbClr val="D4D4D4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87" name="Freeform 91" hidden="1"/>
            <p:cNvSpPr>
              <a:spLocks/>
            </p:cNvSpPr>
            <p:nvPr/>
          </p:nvSpPr>
          <p:spPr bwMode="auto">
            <a:xfrm>
              <a:off x="1445" y="2131"/>
              <a:ext cx="275" cy="302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1" y="6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2" y="3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8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12"/>
                </a:cxn>
                <a:cxn ang="0">
                  <a:pos x="19" y="13"/>
                </a:cxn>
                <a:cxn ang="0">
                  <a:pos x="19" y="13"/>
                </a:cxn>
                <a:cxn ang="0">
                  <a:pos x="21" y="13"/>
                </a:cxn>
                <a:cxn ang="0">
                  <a:pos x="21" y="13"/>
                </a:cxn>
                <a:cxn ang="0">
                  <a:pos x="21" y="15"/>
                </a:cxn>
                <a:cxn ang="0">
                  <a:pos x="21" y="18"/>
                </a:cxn>
                <a:cxn ang="0">
                  <a:pos x="20" y="20"/>
                </a:cxn>
                <a:cxn ang="0">
                  <a:pos x="18" y="23"/>
                </a:cxn>
                <a:cxn ang="0">
                  <a:pos x="15" y="23"/>
                </a:cxn>
                <a:cxn ang="0">
                  <a:pos x="13" y="23"/>
                </a:cxn>
                <a:cxn ang="0">
                  <a:pos x="11" y="22"/>
                </a:cxn>
                <a:cxn ang="0">
                  <a:pos x="11" y="22"/>
                </a:cxn>
                <a:cxn ang="0">
                  <a:pos x="11" y="21"/>
                </a:cxn>
                <a:cxn ang="0">
                  <a:pos x="13" y="18"/>
                </a:cxn>
                <a:cxn ang="0">
                  <a:pos x="12" y="17"/>
                </a:cxn>
                <a:cxn ang="0">
                  <a:pos x="11" y="16"/>
                </a:cxn>
                <a:cxn ang="0">
                  <a:pos x="8" y="14"/>
                </a:cxn>
                <a:cxn ang="0">
                  <a:pos x="5" y="13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21" h="23">
                  <a:moveTo>
                    <a:pt x="0" y="9"/>
                  </a:moveTo>
                  <a:lnTo>
                    <a:pt x="1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12"/>
                  </a:lnTo>
                  <a:lnTo>
                    <a:pt x="19" y="13"/>
                  </a:lnTo>
                  <a:lnTo>
                    <a:pt x="19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5"/>
                  </a:lnTo>
                  <a:lnTo>
                    <a:pt x="21" y="18"/>
                  </a:lnTo>
                  <a:lnTo>
                    <a:pt x="20" y="20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3" y="23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3" y="18"/>
                  </a:lnTo>
                  <a:lnTo>
                    <a:pt x="12" y="17"/>
                  </a:lnTo>
                  <a:lnTo>
                    <a:pt x="11" y="16"/>
                  </a:lnTo>
                  <a:lnTo>
                    <a:pt x="8" y="14"/>
                  </a:lnTo>
                  <a:lnTo>
                    <a:pt x="5" y="13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</a:path>
              </a:pathLst>
            </a:custGeom>
            <a:solidFill>
              <a:srgbClr val="D4D4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88" name="Freeform 92" hidden="1"/>
            <p:cNvSpPr>
              <a:spLocks/>
            </p:cNvSpPr>
            <p:nvPr/>
          </p:nvSpPr>
          <p:spPr bwMode="auto">
            <a:xfrm>
              <a:off x="1720" y="1280"/>
              <a:ext cx="107" cy="129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7" y="3"/>
                </a:cxn>
                <a:cxn ang="0">
                  <a:pos x="5" y="2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1" y="8"/>
                </a:cxn>
                <a:cxn ang="0">
                  <a:pos x="0" y="9"/>
                </a:cxn>
                <a:cxn ang="0">
                  <a:pos x="1" y="10"/>
                </a:cxn>
                <a:cxn ang="0">
                  <a:pos x="3" y="9"/>
                </a:cxn>
                <a:cxn ang="0">
                  <a:pos x="4" y="9"/>
                </a:cxn>
                <a:cxn ang="0">
                  <a:pos x="5" y="8"/>
                </a:cxn>
                <a:cxn ang="0">
                  <a:pos x="6" y="7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10">
                  <a:moveTo>
                    <a:pt x="8" y="4"/>
                  </a:moveTo>
                  <a:lnTo>
                    <a:pt x="8" y="4"/>
                  </a:lnTo>
                  <a:lnTo>
                    <a:pt x="7" y="3"/>
                  </a:lnTo>
                  <a:lnTo>
                    <a:pt x="5" y="2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4"/>
                  </a:lnTo>
                  <a:lnTo>
                    <a:pt x="1" y="5"/>
                  </a:lnTo>
                  <a:lnTo>
                    <a:pt x="1" y="8"/>
                  </a:lnTo>
                  <a:lnTo>
                    <a:pt x="0" y="9"/>
                  </a:lnTo>
                  <a:lnTo>
                    <a:pt x="1" y="10"/>
                  </a:lnTo>
                  <a:lnTo>
                    <a:pt x="3" y="9"/>
                  </a:lnTo>
                  <a:lnTo>
                    <a:pt x="4" y="9"/>
                  </a:lnTo>
                  <a:lnTo>
                    <a:pt x="5" y="8"/>
                  </a:lnTo>
                  <a:lnTo>
                    <a:pt x="6" y="7"/>
                  </a:lnTo>
                  <a:lnTo>
                    <a:pt x="8" y="4"/>
                  </a:lnTo>
                  <a:lnTo>
                    <a:pt x="8" y="4"/>
                  </a:lnTo>
                </a:path>
              </a:pathLst>
            </a:custGeom>
            <a:solidFill>
              <a:srgbClr val="D4D4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89" name="Freeform 93" hidden="1"/>
            <p:cNvSpPr>
              <a:spLocks/>
            </p:cNvSpPr>
            <p:nvPr/>
          </p:nvSpPr>
          <p:spPr bwMode="auto">
            <a:xfrm>
              <a:off x="1591" y="2534"/>
              <a:ext cx="180" cy="20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1" y="4"/>
                </a:cxn>
                <a:cxn ang="0">
                  <a:pos x="1" y="6"/>
                </a:cxn>
                <a:cxn ang="0">
                  <a:pos x="1" y="9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1" y="13"/>
                </a:cxn>
                <a:cxn ang="0">
                  <a:pos x="3" y="13"/>
                </a:cxn>
                <a:cxn ang="0">
                  <a:pos x="6" y="15"/>
                </a:cxn>
                <a:cxn ang="0">
                  <a:pos x="7" y="14"/>
                </a:cxn>
                <a:cxn ang="0">
                  <a:pos x="9" y="15"/>
                </a:cxn>
                <a:cxn ang="0">
                  <a:pos x="11" y="14"/>
                </a:cxn>
                <a:cxn ang="0">
                  <a:pos x="13" y="11"/>
                </a:cxn>
                <a:cxn ang="0">
                  <a:pos x="13" y="11"/>
                </a:cxn>
                <a:cxn ang="0">
                  <a:pos x="13" y="9"/>
                </a:cxn>
                <a:cxn ang="0">
                  <a:pos x="14" y="8"/>
                </a:cxn>
                <a:cxn ang="0">
                  <a:pos x="12" y="7"/>
                </a:cxn>
                <a:cxn ang="0">
                  <a:pos x="12" y="6"/>
                </a:cxn>
                <a:cxn ang="0">
                  <a:pos x="10" y="5"/>
                </a:cxn>
                <a:cxn ang="0">
                  <a:pos x="10" y="4"/>
                </a:cxn>
                <a:cxn ang="0">
                  <a:pos x="8" y="4"/>
                </a:cxn>
                <a:cxn ang="0">
                  <a:pos x="7" y="2"/>
                </a:cxn>
                <a:cxn ang="0">
                  <a:pos x="7" y="3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" h="15">
                  <a:moveTo>
                    <a:pt x="2" y="0"/>
                  </a:moveTo>
                  <a:lnTo>
                    <a:pt x="1" y="1"/>
                  </a:lnTo>
                  <a:lnTo>
                    <a:pt x="1" y="4"/>
                  </a:lnTo>
                  <a:lnTo>
                    <a:pt x="1" y="6"/>
                  </a:lnTo>
                  <a:lnTo>
                    <a:pt x="1" y="9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3" y="13"/>
                  </a:lnTo>
                  <a:lnTo>
                    <a:pt x="6" y="15"/>
                  </a:lnTo>
                  <a:lnTo>
                    <a:pt x="7" y="14"/>
                  </a:lnTo>
                  <a:lnTo>
                    <a:pt x="9" y="15"/>
                  </a:lnTo>
                  <a:lnTo>
                    <a:pt x="11" y="14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3" y="9"/>
                  </a:lnTo>
                  <a:lnTo>
                    <a:pt x="14" y="8"/>
                  </a:lnTo>
                  <a:lnTo>
                    <a:pt x="12" y="7"/>
                  </a:lnTo>
                  <a:lnTo>
                    <a:pt x="12" y="6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8" y="4"/>
                  </a:lnTo>
                  <a:lnTo>
                    <a:pt x="7" y="2"/>
                  </a:lnTo>
                  <a:lnTo>
                    <a:pt x="7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4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rgbClr val="D4D4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90" name="Freeform 94" hidden="1"/>
            <p:cNvSpPr>
              <a:spLocks/>
            </p:cNvSpPr>
            <p:nvPr/>
          </p:nvSpPr>
          <p:spPr bwMode="auto">
            <a:xfrm>
              <a:off x="1445" y="2131"/>
              <a:ext cx="275" cy="302"/>
            </a:xfrm>
            <a:custGeom>
              <a:avLst/>
              <a:gdLst/>
              <a:ahLst/>
              <a:cxnLst>
                <a:cxn ang="0">
                  <a:pos x="12" y="3"/>
                </a:cxn>
                <a:cxn ang="0">
                  <a:pos x="12" y="3"/>
                </a:cxn>
                <a:cxn ang="0">
                  <a:pos x="12" y="4"/>
                </a:cxn>
                <a:cxn ang="0">
                  <a:pos x="12" y="7"/>
                </a:cxn>
                <a:cxn ang="0">
                  <a:pos x="12" y="8"/>
                </a:cxn>
                <a:cxn ang="0">
                  <a:pos x="14" y="8"/>
                </a:cxn>
                <a:cxn ang="0">
                  <a:pos x="16" y="8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12"/>
                </a:cxn>
                <a:cxn ang="0">
                  <a:pos x="19" y="13"/>
                </a:cxn>
                <a:cxn ang="0">
                  <a:pos x="19" y="13"/>
                </a:cxn>
                <a:cxn ang="0">
                  <a:pos x="21" y="13"/>
                </a:cxn>
                <a:cxn ang="0">
                  <a:pos x="21" y="13"/>
                </a:cxn>
                <a:cxn ang="0">
                  <a:pos x="21" y="15"/>
                </a:cxn>
                <a:cxn ang="0">
                  <a:pos x="21" y="18"/>
                </a:cxn>
                <a:cxn ang="0">
                  <a:pos x="20" y="20"/>
                </a:cxn>
                <a:cxn ang="0">
                  <a:pos x="18" y="23"/>
                </a:cxn>
                <a:cxn ang="0">
                  <a:pos x="15" y="23"/>
                </a:cxn>
                <a:cxn ang="0">
                  <a:pos x="13" y="23"/>
                </a:cxn>
                <a:cxn ang="0">
                  <a:pos x="11" y="22"/>
                </a:cxn>
                <a:cxn ang="0">
                  <a:pos x="11" y="22"/>
                </a:cxn>
                <a:cxn ang="0">
                  <a:pos x="11" y="21"/>
                </a:cxn>
                <a:cxn ang="0">
                  <a:pos x="13" y="18"/>
                </a:cxn>
                <a:cxn ang="0">
                  <a:pos x="12" y="17"/>
                </a:cxn>
                <a:cxn ang="0">
                  <a:pos x="11" y="16"/>
                </a:cxn>
                <a:cxn ang="0">
                  <a:pos x="8" y="14"/>
                </a:cxn>
                <a:cxn ang="0">
                  <a:pos x="5" y="13"/>
                </a:cxn>
                <a:cxn ang="0">
                  <a:pos x="4" y="12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1" y="6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12" y="3"/>
                </a:cxn>
                <a:cxn ang="0">
                  <a:pos x="12" y="3"/>
                </a:cxn>
              </a:cxnLst>
              <a:rect l="0" t="0" r="r" b="b"/>
              <a:pathLst>
                <a:path w="21" h="23">
                  <a:moveTo>
                    <a:pt x="12" y="3"/>
                  </a:moveTo>
                  <a:lnTo>
                    <a:pt x="12" y="3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12"/>
                  </a:lnTo>
                  <a:lnTo>
                    <a:pt x="19" y="13"/>
                  </a:lnTo>
                  <a:lnTo>
                    <a:pt x="19" y="13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5"/>
                  </a:lnTo>
                  <a:lnTo>
                    <a:pt x="21" y="18"/>
                  </a:lnTo>
                  <a:lnTo>
                    <a:pt x="20" y="20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3" y="23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21"/>
                  </a:lnTo>
                  <a:lnTo>
                    <a:pt x="13" y="18"/>
                  </a:lnTo>
                  <a:lnTo>
                    <a:pt x="12" y="17"/>
                  </a:lnTo>
                  <a:lnTo>
                    <a:pt x="11" y="16"/>
                  </a:lnTo>
                  <a:lnTo>
                    <a:pt x="8" y="14"/>
                  </a:lnTo>
                  <a:lnTo>
                    <a:pt x="5" y="13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0" y="9"/>
                  </a:lnTo>
                  <a:lnTo>
                    <a:pt x="1" y="6"/>
                  </a:lnTo>
                  <a:lnTo>
                    <a:pt x="1" y="4"/>
                  </a:lnTo>
                  <a:lnTo>
                    <a:pt x="2" y="3"/>
                  </a:lnTo>
                  <a:lnTo>
                    <a:pt x="2" y="2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3"/>
                  </a:lnTo>
                </a:path>
              </a:pathLst>
            </a:custGeom>
            <a:solidFill>
              <a:srgbClr val="D4D4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91" name="Freeform 95" hidden="1"/>
            <p:cNvSpPr>
              <a:spLocks/>
            </p:cNvSpPr>
            <p:nvPr/>
          </p:nvSpPr>
          <p:spPr bwMode="auto">
            <a:xfrm>
              <a:off x="1496" y="3492"/>
              <a:ext cx="67" cy="56"/>
            </a:xfrm>
            <a:custGeom>
              <a:avLst/>
              <a:gdLst/>
              <a:ahLst/>
              <a:cxnLst>
                <a:cxn ang="0">
                  <a:pos x="5" y="1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5" y="1"/>
                </a:cxn>
                <a:cxn ang="0">
                  <a:pos x="5" y="1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lnTo>
                    <a:pt x="5" y="1"/>
                  </a:lnTo>
                  <a:lnTo>
                    <a:pt x="5" y="1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3" y="2"/>
                  </a:lnTo>
                  <a:lnTo>
                    <a:pt x="2" y="1"/>
                  </a:lnTo>
                  <a:lnTo>
                    <a:pt x="2" y="1"/>
                  </a:lnTo>
                  <a:lnTo>
                    <a:pt x="1" y="0"/>
                  </a:lnTo>
                  <a:lnTo>
                    <a:pt x="3" y="1"/>
                  </a:lnTo>
                  <a:lnTo>
                    <a:pt x="5" y="1"/>
                  </a:lnTo>
                  <a:lnTo>
                    <a:pt x="5" y="1"/>
                  </a:lnTo>
                </a:path>
              </a:pathLst>
            </a:custGeom>
            <a:solidFill>
              <a:srgbClr val="D4D4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92" name="Freeform 96" hidden="1"/>
            <p:cNvSpPr>
              <a:spLocks/>
            </p:cNvSpPr>
            <p:nvPr/>
          </p:nvSpPr>
          <p:spPr bwMode="auto">
            <a:xfrm>
              <a:off x="1552" y="3492"/>
              <a:ext cx="62" cy="67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4" y="2"/>
                </a:cxn>
              </a:cxnLst>
              <a:rect l="0" t="0" r="r" b="b"/>
              <a:pathLst>
                <a:path w="5" h="5">
                  <a:moveTo>
                    <a:pt x="4" y="2"/>
                  </a:moveTo>
                  <a:lnTo>
                    <a:pt x="3" y="3"/>
                  </a:lnTo>
                  <a:lnTo>
                    <a:pt x="2" y="3"/>
                  </a:lnTo>
                  <a:lnTo>
                    <a:pt x="2" y="4"/>
                  </a:lnTo>
                  <a:lnTo>
                    <a:pt x="1" y="3"/>
                  </a:lnTo>
                  <a:lnTo>
                    <a:pt x="1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2"/>
                  </a:lnTo>
                  <a:lnTo>
                    <a:pt x="4" y="2"/>
                  </a:lnTo>
                  <a:lnTo>
                    <a:pt x="4" y="2"/>
                  </a:lnTo>
                </a:path>
              </a:pathLst>
            </a:custGeom>
            <a:solidFill>
              <a:srgbClr val="D4D4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93" name="Freeform 97" hidden="1"/>
            <p:cNvSpPr>
              <a:spLocks/>
            </p:cNvSpPr>
            <p:nvPr/>
          </p:nvSpPr>
          <p:spPr bwMode="auto">
            <a:xfrm>
              <a:off x="1209" y="1801"/>
              <a:ext cx="404" cy="459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7" y="0"/>
                </a:cxn>
                <a:cxn ang="0">
                  <a:pos x="11" y="0"/>
                </a:cxn>
                <a:cxn ang="0">
                  <a:pos x="11" y="2"/>
                </a:cxn>
                <a:cxn ang="0">
                  <a:pos x="11" y="6"/>
                </a:cxn>
                <a:cxn ang="0">
                  <a:pos x="16" y="7"/>
                </a:cxn>
                <a:cxn ang="0">
                  <a:pos x="19" y="9"/>
                </a:cxn>
                <a:cxn ang="0">
                  <a:pos x="22" y="10"/>
                </a:cxn>
                <a:cxn ang="0">
                  <a:pos x="23" y="11"/>
                </a:cxn>
                <a:cxn ang="0">
                  <a:pos x="24" y="14"/>
                </a:cxn>
                <a:cxn ang="0">
                  <a:pos x="24" y="17"/>
                </a:cxn>
                <a:cxn ang="0">
                  <a:pos x="29" y="19"/>
                </a:cxn>
                <a:cxn ang="0">
                  <a:pos x="30" y="20"/>
                </a:cxn>
                <a:cxn ang="0">
                  <a:pos x="31" y="25"/>
                </a:cxn>
                <a:cxn ang="0">
                  <a:pos x="30" y="27"/>
                </a:cxn>
                <a:cxn ang="0">
                  <a:pos x="28" y="26"/>
                </a:cxn>
                <a:cxn ang="0">
                  <a:pos x="25" y="25"/>
                </a:cxn>
                <a:cxn ang="0">
                  <a:pos x="20" y="28"/>
                </a:cxn>
                <a:cxn ang="0">
                  <a:pos x="19" y="31"/>
                </a:cxn>
                <a:cxn ang="0">
                  <a:pos x="17" y="33"/>
                </a:cxn>
                <a:cxn ang="0">
                  <a:pos x="13" y="35"/>
                </a:cxn>
                <a:cxn ang="0">
                  <a:pos x="10" y="33"/>
                </a:cxn>
                <a:cxn ang="0">
                  <a:pos x="6" y="35"/>
                </a:cxn>
                <a:cxn ang="0">
                  <a:pos x="4" y="35"/>
                </a:cxn>
                <a:cxn ang="0">
                  <a:pos x="2" y="29"/>
                </a:cxn>
                <a:cxn ang="0">
                  <a:pos x="2" y="28"/>
                </a:cxn>
                <a:cxn ang="0">
                  <a:pos x="2" y="27"/>
                </a:cxn>
                <a:cxn ang="0">
                  <a:pos x="1" y="24"/>
                </a:cxn>
                <a:cxn ang="0">
                  <a:pos x="0" y="21"/>
                </a:cxn>
                <a:cxn ang="0">
                  <a:pos x="1" y="18"/>
                </a:cxn>
                <a:cxn ang="0">
                  <a:pos x="0" y="16"/>
                </a:cxn>
                <a:cxn ang="0">
                  <a:pos x="1" y="14"/>
                </a:cxn>
                <a:cxn ang="0">
                  <a:pos x="1" y="12"/>
                </a:cxn>
                <a:cxn ang="0">
                  <a:pos x="2" y="7"/>
                </a:cxn>
                <a:cxn ang="0">
                  <a:pos x="0" y="3"/>
                </a:cxn>
              </a:cxnLst>
              <a:rect l="0" t="0" r="r" b="b"/>
              <a:pathLst>
                <a:path w="31" h="35">
                  <a:moveTo>
                    <a:pt x="0" y="3"/>
                  </a:moveTo>
                  <a:lnTo>
                    <a:pt x="3" y="3"/>
                  </a:lnTo>
                  <a:lnTo>
                    <a:pt x="5" y="2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1"/>
                  </a:lnTo>
                  <a:lnTo>
                    <a:pt x="11" y="2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3" y="7"/>
                  </a:lnTo>
                  <a:lnTo>
                    <a:pt x="16" y="7"/>
                  </a:lnTo>
                  <a:lnTo>
                    <a:pt x="17" y="8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22" y="10"/>
                  </a:lnTo>
                  <a:lnTo>
                    <a:pt x="23" y="10"/>
                  </a:lnTo>
                  <a:lnTo>
                    <a:pt x="23" y="11"/>
                  </a:lnTo>
                  <a:lnTo>
                    <a:pt x="24" y="13"/>
                  </a:lnTo>
                  <a:lnTo>
                    <a:pt x="24" y="14"/>
                  </a:lnTo>
                  <a:lnTo>
                    <a:pt x="23" y="14"/>
                  </a:lnTo>
                  <a:lnTo>
                    <a:pt x="24" y="17"/>
                  </a:lnTo>
                  <a:lnTo>
                    <a:pt x="29" y="17"/>
                  </a:lnTo>
                  <a:lnTo>
                    <a:pt x="29" y="19"/>
                  </a:lnTo>
                  <a:lnTo>
                    <a:pt x="29" y="20"/>
                  </a:lnTo>
                  <a:lnTo>
                    <a:pt x="30" y="20"/>
                  </a:lnTo>
                  <a:lnTo>
                    <a:pt x="31" y="22"/>
                  </a:lnTo>
                  <a:lnTo>
                    <a:pt x="31" y="25"/>
                  </a:lnTo>
                  <a:lnTo>
                    <a:pt x="30" y="26"/>
                  </a:lnTo>
                  <a:lnTo>
                    <a:pt x="30" y="27"/>
                  </a:lnTo>
                  <a:lnTo>
                    <a:pt x="30" y="28"/>
                  </a:lnTo>
                  <a:lnTo>
                    <a:pt x="28" y="26"/>
                  </a:lnTo>
                  <a:lnTo>
                    <a:pt x="27" y="25"/>
                  </a:lnTo>
                  <a:lnTo>
                    <a:pt x="25" y="25"/>
                  </a:lnTo>
                  <a:lnTo>
                    <a:pt x="20" y="27"/>
                  </a:lnTo>
                  <a:lnTo>
                    <a:pt x="20" y="28"/>
                  </a:lnTo>
                  <a:lnTo>
                    <a:pt x="19" y="29"/>
                  </a:lnTo>
                  <a:lnTo>
                    <a:pt x="19" y="31"/>
                  </a:lnTo>
                  <a:lnTo>
                    <a:pt x="18" y="34"/>
                  </a:lnTo>
                  <a:lnTo>
                    <a:pt x="17" y="33"/>
                  </a:lnTo>
                  <a:lnTo>
                    <a:pt x="14" y="33"/>
                  </a:lnTo>
                  <a:lnTo>
                    <a:pt x="13" y="35"/>
                  </a:lnTo>
                  <a:lnTo>
                    <a:pt x="12" y="33"/>
                  </a:lnTo>
                  <a:lnTo>
                    <a:pt x="10" y="33"/>
                  </a:lnTo>
                  <a:lnTo>
                    <a:pt x="9" y="32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3" y="30"/>
                  </a:lnTo>
                  <a:lnTo>
                    <a:pt x="2" y="29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2" y="25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1" y="17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1" y="12"/>
                  </a:lnTo>
                  <a:lnTo>
                    <a:pt x="1" y="8"/>
                  </a:lnTo>
                  <a:lnTo>
                    <a:pt x="2" y="7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solidFill>
              <a:srgbClr val="D4D4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94" name="Freeform 98" hidden="1"/>
            <p:cNvSpPr>
              <a:spLocks/>
            </p:cNvSpPr>
            <p:nvPr/>
          </p:nvSpPr>
          <p:spPr bwMode="auto">
            <a:xfrm>
              <a:off x="1850" y="1476"/>
              <a:ext cx="79" cy="50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6" y="2"/>
                </a:cxn>
                <a:cxn ang="0">
                  <a:pos x="4" y="4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6" y="1"/>
                </a:cxn>
                <a:cxn ang="0">
                  <a:pos x="6" y="1"/>
                </a:cxn>
              </a:cxnLst>
              <a:rect l="0" t="0" r="r" b="b"/>
              <a:pathLst>
                <a:path w="6" h="4">
                  <a:moveTo>
                    <a:pt x="6" y="1"/>
                  </a:moveTo>
                  <a:lnTo>
                    <a:pt x="6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1"/>
                  </a:lnTo>
                  <a:lnTo>
                    <a:pt x="6" y="1"/>
                  </a:lnTo>
                </a:path>
              </a:pathLst>
            </a:custGeom>
            <a:solidFill>
              <a:srgbClr val="D4D4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95" name="Freeform 99" hidden="1"/>
            <p:cNvSpPr>
              <a:spLocks/>
            </p:cNvSpPr>
            <p:nvPr/>
          </p:nvSpPr>
          <p:spPr bwMode="auto">
            <a:xfrm>
              <a:off x="1237" y="3576"/>
              <a:ext cx="118" cy="129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2" y="4"/>
                </a:cxn>
                <a:cxn ang="0">
                  <a:pos x="7" y="8"/>
                </a:cxn>
                <a:cxn ang="0">
                  <a:pos x="9" y="9"/>
                </a:cxn>
                <a:cxn ang="0">
                  <a:pos x="9" y="10"/>
                </a:cxn>
                <a:cxn ang="0">
                  <a:pos x="9" y="10"/>
                </a:cxn>
                <a:cxn ang="0">
                  <a:pos x="8" y="10"/>
                </a:cxn>
                <a:cxn ang="0">
                  <a:pos x="6" y="10"/>
                </a:cxn>
                <a:cxn ang="0">
                  <a:pos x="2" y="9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9" h="10">
                  <a:moveTo>
                    <a:pt x="0" y="1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2" y="4"/>
                  </a:lnTo>
                  <a:lnTo>
                    <a:pt x="7" y="8"/>
                  </a:lnTo>
                  <a:lnTo>
                    <a:pt x="9" y="9"/>
                  </a:lnTo>
                  <a:lnTo>
                    <a:pt x="9" y="10"/>
                  </a:lnTo>
                  <a:lnTo>
                    <a:pt x="9" y="10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2" y="9"/>
                  </a:lnTo>
                  <a:lnTo>
                    <a:pt x="0" y="10"/>
                  </a:lnTo>
                  <a:lnTo>
                    <a:pt x="0" y="10"/>
                  </a:lnTo>
                </a:path>
              </a:pathLst>
            </a:custGeom>
            <a:solidFill>
              <a:srgbClr val="FFF5AD"/>
            </a:solidFill>
            <a:ln w="6350" cap="flat" cmpd="sng">
              <a:solidFill>
                <a:srgbClr val="FFCC1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96" name="Freeform 100" hidden="1"/>
            <p:cNvSpPr>
              <a:spLocks/>
            </p:cNvSpPr>
            <p:nvPr/>
          </p:nvSpPr>
          <p:spPr bwMode="auto">
            <a:xfrm>
              <a:off x="1001" y="2081"/>
              <a:ext cx="287" cy="1557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8" y="7"/>
                </a:cxn>
                <a:cxn ang="0">
                  <a:pos x="21" y="14"/>
                </a:cxn>
                <a:cxn ang="0">
                  <a:pos x="19" y="19"/>
                </a:cxn>
                <a:cxn ang="0">
                  <a:pos x="19" y="26"/>
                </a:cxn>
                <a:cxn ang="0">
                  <a:pos x="15" y="33"/>
                </a:cxn>
                <a:cxn ang="0">
                  <a:pos x="14" y="40"/>
                </a:cxn>
                <a:cxn ang="0">
                  <a:pos x="15" y="45"/>
                </a:cxn>
                <a:cxn ang="0">
                  <a:pos x="13" y="51"/>
                </a:cxn>
                <a:cxn ang="0">
                  <a:pos x="12" y="59"/>
                </a:cxn>
                <a:cxn ang="0">
                  <a:pos x="10" y="71"/>
                </a:cxn>
                <a:cxn ang="0">
                  <a:pos x="9" y="77"/>
                </a:cxn>
                <a:cxn ang="0">
                  <a:pos x="10" y="82"/>
                </a:cxn>
                <a:cxn ang="0">
                  <a:pos x="10" y="83"/>
                </a:cxn>
                <a:cxn ang="0">
                  <a:pos x="10" y="90"/>
                </a:cxn>
                <a:cxn ang="0">
                  <a:pos x="8" y="98"/>
                </a:cxn>
                <a:cxn ang="0">
                  <a:pos x="7" y="106"/>
                </a:cxn>
                <a:cxn ang="0">
                  <a:pos x="15" y="111"/>
                </a:cxn>
                <a:cxn ang="0">
                  <a:pos x="16" y="112"/>
                </a:cxn>
                <a:cxn ang="0">
                  <a:pos x="11" y="119"/>
                </a:cxn>
                <a:cxn ang="0">
                  <a:pos x="9" y="117"/>
                </a:cxn>
                <a:cxn ang="0">
                  <a:pos x="9" y="113"/>
                </a:cxn>
                <a:cxn ang="0">
                  <a:pos x="8" y="112"/>
                </a:cxn>
                <a:cxn ang="0">
                  <a:pos x="8" y="110"/>
                </a:cxn>
                <a:cxn ang="0">
                  <a:pos x="7" y="111"/>
                </a:cxn>
                <a:cxn ang="0">
                  <a:pos x="6" y="110"/>
                </a:cxn>
                <a:cxn ang="0">
                  <a:pos x="5" y="106"/>
                </a:cxn>
                <a:cxn ang="0">
                  <a:pos x="5" y="105"/>
                </a:cxn>
                <a:cxn ang="0">
                  <a:pos x="4" y="102"/>
                </a:cxn>
                <a:cxn ang="0">
                  <a:pos x="4" y="100"/>
                </a:cxn>
                <a:cxn ang="0">
                  <a:pos x="4" y="98"/>
                </a:cxn>
                <a:cxn ang="0">
                  <a:pos x="5" y="96"/>
                </a:cxn>
                <a:cxn ang="0">
                  <a:pos x="4" y="96"/>
                </a:cxn>
                <a:cxn ang="0">
                  <a:pos x="5" y="94"/>
                </a:cxn>
                <a:cxn ang="0">
                  <a:pos x="3" y="93"/>
                </a:cxn>
                <a:cxn ang="0">
                  <a:pos x="4" y="90"/>
                </a:cxn>
                <a:cxn ang="0">
                  <a:pos x="1" y="90"/>
                </a:cxn>
                <a:cxn ang="0">
                  <a:pos x="0" y="91"/>
                </a:cxn>
                <a:cxn ang="0">
                  <a:pos x="2" y="88"/>
                </a:cxn>
                <a:cxn ang="0">
                  <a:pos x="4" y="89"/>
                </a:cxn>
                <a:cxn ang="0">
                  <a:pos x="6" y="88"/>
                </a:cxn>
                <a:cxn ang="0">
                  <a:pos x="6" y="86"/>
                </a:cxn>
                <a:cxn ang="0">
                  <a:pos x="6" y="85"/>
                </a:cxn>
                <a:cxn ang="0">
                  <a:pos x="7" y="85"/>
                </a:cxn>
                <a:cxn ang="0">
                  <a:pos x="8" y="83"/>
                </a:cxn>
                <a:cxn ang="0">
                  <a:pos x="7" y="78"/>
                </a:cxn>
                <a:cxn ang="0">
                  <a:pos x="8" y="75"/>
                </a:cxn>
                <a:cxn ang="0">
                  <a:pos x="9" y="75"/>
                </a:cxn>
                <a:cxn ang="0">
                  <a:pos x="9" y="72"/>
                </a:cxn>
                <a:cxn ang="0">
                  <a:pos x="6" y="72"/>
                </a:cxn>
                <a:cxn ang="0">
                  <a:pos x="6" y="66"/>
                </a:cxn>
                <a:cxn ang="0">
                  <a:pos x="6" y="60"/>
                </a:cxn>
                <a:cxn ang="0">
                  <a:pos x="7" y="57"/>
                </a:cxn>
                <a:cxn ang="0">
                  <a:pos x="9" y="50"/>
                </a:cxn>
                <a:cxn ang="0">
                  <a:pos x="11" y="43"/>
                </a:cxn>
                <a:cxn ang="0">
                  <a:pos x="11" y="35"/>
                </a:cxn>
                <a:cxn ang="0">
                  <a:pos x="11" y="31"/>
                </a:cxn>
                <a:cxn ang="0">
                  <a:pos x="13" y="25"/>
                </a:cxn>
                <a:cxn ang="0">
                  <a:pos x="13" y="15"/>
                </a:cxn>
                <a:cxn ang="0">
                  <a:pos x="14" y="6"/>
                </a:cxn>
                <a:cxn ang="0">
                  <a:pos x="16" y="0"/>
                </a:cxn>
              </a:cxnLst>
              <a:rect l="0" t="0" r="r" b="b"/>
              <a:pathLst>
                <a:path w="22" h="119">
                  <a:moveTo>
                    <a:pt x="16" y="0"/>
                  </a:moveTo>
                  <a:lnTo>
                    <a:pt x="17" y="1"/>
                  </a:lnTo>
                  <a:lnTo>
                    <a:pt x="17" y="3"/>
                  </a:lnTo>
                  <a:lnTo>
                    <a:pt x="18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7"/>
                  </a:lnTo>
                  <a:lnTo>
                    <a:pt x="18" y="7"/>
                  </a:lnTo>
                  <a:lnTo>
                    <a:pt x="18" y="8"/>
                  </a:lnTo>
                  <a:lnTo>
                    <a:pt x="19" y="9"/>
                  </a:lnTo>
                  <a:lnTo>
                    <a:pt x="20" y="14"/>
                  </a:lnTo>
                  <a:lnTo>
                    <a:pt x="21" y="14"/>
                  </a:lnTo>
                  <a:lnTo>
                    <a:pt x="22" y="14"/>
                  </a:lnTo>
                  <a:lnTo>
                    <a:pt x="22" y="15"/>
                  </a:lnTo>
                  <a:lnTo>
                    <a:pt x="22" y="17"/>
                  </a:lnTo>
                  <a:lnTo>
                    <a:pt x="19" y="19"/>
                  </a:lnTo>
                  <a:lnTo>
                    <a:pt x="19" y="20"/>
                  </a:lnTo>
                  <a:lnTo>
                    <a:pt x="18" y="21"/>
                  </a:lnTo>
                  <a:lnTo>
                    <a:pt x="18" y="22"/>
                  </a:lnTo>
                  <a:lnTo>
                    <a:pt x="19" y="26"/>
                  </a:lnTo>
                  <a:lnTo>
                    <a:pt x="18" y="27"/>
                  </a:lnTo>
                  <a:lnTo>
                    <a:pt x="17" y="28"/>
                  </a:lnTo>
                  <a:lnTo>
                    <a:pt x="16" y="29"/>
                  </a:lnTo>
                  <a:lnTo>
                    <a:pt x="15" y="33"/>
                  </a:lnTo>
                  <a:lnTo>
                    <a:pt x="15" y="35"/>
                  </a:lnTo>
                  <a:lnTo>
                    <a:pt x="13" y="38"/>
                  </a:lnTo>
                  <a:lnTo>
                    <a:pt x="13" y="40"/>
                  </a:lnTo>
                  <a:lnTo>
                    <a:pt x="14" y="40"/>
                  </a:lnTo>
                  <a:lnTo>
                    <a:pt x="14" y="42"/>
                  </a:lnTo>
                  <a:lnTo>
                    <a:pt x="14" y="43"/>
                  </a:lnTo>
                  <a:lnTo>
                    <a:pt x="14" y="44"/>
                  </a:lnTo>
                  <a:lnTo>
                    <a:pt x="15" y="45"/>
                  </a:lnTo>
                  <a:lnTo>
                    <a:pt x="15" y="47"/>
                  </a:lnTo>
                  <a:lnTo>
                    <a:pt x="14" y="49"/>
                  </a:lnTo>
                  <a:lnTo>
                    <a:pt x="14" y="50"/>
                  </a:lnTo>
                  <a:lnTo>
                    <a:pt x="13" y="51"/>
                  </a:lnTo>
                  <a:lnTo>
                    <a:pt x="14" y="53"/>
                  </a:lnTo>
                  <a:lnTo>
                    <a:pt x="12" y="55"/>
                  </a:lnTo>
                  <a:lnTo>
                    <a:pt x="12" y="56"/>
                  </a:lnTo>
                  <a:lnTo>
                    <a:pt x="12" y="59"/>
                  </a:lnTo>
                  <a:lnTo>
                    <a:pt x="12" y="62"/>
                  </a:lnTo>
                  <a:lnTo>
                    <a:pt x="11" y="63"/>
                  </a:lnTo>
                  <a:lnTo>
                    <a:pt x="10" y="67"/>
                  </a:lnTo>
                  <a:lnTo>
                    <a:pt x="10" y="71"/>
                  </a:lnTo>
                  <a:lnTo>
                    <a:pt x="10" y="72"/>
                  </a:lnTo>
                  <a:lnTo>
                    <a:pt x="10" y="73"/>
                  </a:lnTo>
                  <a:lnTo>
                    <a:pt x="9" y="75"/>
                  </a:lnTo>
                  <a:lnTo>
                    <a:pt x="9" y="77"/>
                  </a:lnTo>
                  <a:lnTo>
                    <a:pt x="10" y="77"/>
                  </a:lnTo>
                  <a:lnTo>
                    <a:pt x="10" y="79"/>
                  </a:lnTo>
                  <a:lnTo>
                    <a:pt x="10" y="80"/>
                  </a:lnTo>
                  <a:lnTo>
                    <a:pt x="10" y="82"/>
                  </a:lnTo>
                  <a:lnTo>
                    <a:pt x="11" y="82"/>
                  </a:lnTo>
                  <a:lnTo>
                    <a:pt x="11" y="83"/>
                  </a:lnTo>
                  <a:lnTo>
                    <a:pt x="11" y="83"/>
                  </a:lnTo>
                  <a:lnTo>
                    <a:pt x="10" y="83"/>
                  </a:lnTo>
                  <a:lnTo>
                    <a:pt x="10" y="84"/>
                  </a:lnTo>
                  <a:lnTo>
                    <a:pt x="11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10" y="92"/>
                  </a:lnTo>
                  <a:lnTo>
                    <a:pt x="9" y="94"/>
                  </a:lnTo>
                  <a:lnTo>
                    <a:pt x="9" y="96"/>
                  </a:lnTo>
                  <a:lnTo>
                    <a:pt x="8" y="98"/>
                  </a:lnTo>
                  <a:lnTo>
                    <a:pt x="6" y="101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7" y="106"/>
                  </a:lnTo>
                  <a:lnTo>
                    <a:pt x="9" y="106"/>
                  </a:lnTo>
                  <a:lnTo>
                    <a:pt x="9" y="110"/>
                  </a:lnTo>
                  <a:lnTo>
                    <a:pt x="9" y="111"/>
                  </a:lnTo>
                  <a:lnTo>
                    <a:pt x="15" y="111"/>
                  </a:lnTo>
                  <a:lnTo>
                    <a:pt x="19" y="112"/>
                  </a:lnTo>
                  <a:lnTo>
                    <a:pt x="19" y="113"/>
                  </a:lnTo>
                  <a:lnTo>
                    <a:pt x="17" y="113"/>
                  </a:lnTo>
                  <a:lnTo>
                    <a:pt x="16" y="112"/>
                  </a:lnTo>
                  <a:lnTo>
                    <a:pt x="16" y="113"/>
                  </a:lnTo>
                  <a:lnTo>
                    <a:pt x="13" y="114"/>
                  </a:lnTo>
                  <a:lnTo>
                    <a:pt x="12" y="119"/>
                  </a:lnTo>
                  <a:lnTo>
                    <a:pt x="11" y="119"/>
                  </a:lnTo>
                  <a:lnTo>
                    <a:pt x="9" y="118"/>
                  </a:lnTo>
                  <a:lnTo>
                    <a:pt x="9" y="117"/>
                  </a:lnTo>
                  <a:lnTo>
                    <a:pt x="9" y="117"/>
                  </a:lnTo>
                  <a:lnTo>
                    <a:pt x="9" y="117"/>
                  </a:lnTo>
                  <a:lnTo>
                    <a:pt x="11" y="116"/>
                  </a:lnTo>
                  <a:lnTo>
                    <a:pt x="12" y="115"/>
                  </a:lnTo>
                  <a:lnTo>
                    <a:pt x="11" y="114"/>
                  </a:lnTo>
                  <a:lnTo>
                    <a:pt x="9" y="113"/>
                  </a:lnTo>
                  <a:lnTo>
                    <a:pt x="8" y="114"/>
                  </a:lnTo>
                  <a:lnTo>
                    <a:pt x="8" y="113"/>
                  </a:lnTo>
                  <a:lnTo>
                    <a:pt x="8" y="114"/>
                  </a:lnTo>
                  <a:lnTo>
                    <a:pt x="8" y="112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7" y="110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6" y="110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5" y="109"/>
                  </a:lnTo>
                  <a:lnTo>
                    <a:pt x="4" y="107"/>
                  </a:lnTo>
                  <a:lnTo>
                    <a:pt x="4" y="107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4" y="106"/>
                  </a:lnTo>
                  <a:lnTo>
                    <a:pt x="4" y="105"/>
                  </a:lnTo>
                  <a:lnTo>
                    <a:pt x="5" y="105"/>
                  </a:lnTo>
                  <a:lnTo>
                    <a:pt x="4" y="104"/>
                  </a:lnTo>
                  <a:lnTo>
                    <a:pt x="3" y="104"/>
                  </a:lnTo>
                  <a:lnTo>
                    <a:pt x="4" y="103"/>
                  </a:lnTo>
                  <a:lnTo>
                    <a:pt x="4" y="102"/>
                  </a:lnTo>
                  <a:lnTo>
                    <a:pt x="5" y="101"/>
                  </a:lnTo>
                  <a:lnTo>
                    <a:pt x="5" y="101"/>
                  </a:lnTo>
                  <a:lnTo>
                    <a:pt x="5" y="99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4" y="101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4" y="97"/>
                  </a:lnTo>
                  <a:lnTo>
                    <a:pt x="5" y="97"/>
                  </a:lnTo>
                  <a:lnTo>
                    <a:pt x="5" y="96"/>
                  </a:lnTo>
                  <a:lnTo>
                    <a:pt x="3" y="97"/>
                  </a:lnTo>
                  <a:lnTo>
                    <a:pt x="3" y="95"/>
                  </a:lnTo>
                  <a:lnTo>
                    <a:pt x="4" y="95"/>
                  </a:lnTo>
                  <a:lnTo>
                    <a:pt x="4" y="96"/>
                  </a:lnTo>
                  <a:lnTo>
                    <a:pt x="4" y="95"/>
                  </a:lnTo>
                  <a:lnTo>
                    <a:pt x="6" y="95"/>
                  </a:lnTo>
                  <a:lnTo>
                    <a:pt x="5" y="94"/>
                  </a:lnTo>
                  <a:lnTo>
                    <a:pt x="5" y="94"/>
                  </a:lnTo>
                  <a:lnTo>
                    <a:pt x="4" y="94"/>
                  </a:lnTo>
                  <a:lnTo>
                    <a:pt x="4" y="94"/>
                  </a:lnTo>
                  <a:lnTo>
                    <a:pt x="4" y="93"/>
                  </a:lnTo>
                  <a:lnTo>
                    <a:pt x="3" y="93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4" y="91"/>
                  </a:lnTo>
                  <a:lnTo>
                    <a:pt x="4" y="90"/>
                  </a:lnTo>
                  <a:lnTo>
                    <a:pt x="3" y="90"/>
                  </a:lnTo>
                  <a:lnTo>
                    <a:pt x="3" y="91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1" y="91"/>
                  </a:lnTo>
                  <a:lnTo>
                    <a:pt x="1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1" y="90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2" y="88"/>
                  </a:lnTo>
                  <a:lnTo>
                    <a:pt x="2" y="87"/>
                  </a:lnTo>
                  <a:lnTo>
                    <a:pt x="4" y="87"/>
                  </a:lnTo>
                  <a:lnTo>
                    <a:pt x="4" y="88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5" y="88"/>
                  </a:lnTo>
                  <a:lnTo>
                    <a:pt x="5" y="89"/>
                  </a:lnTo>
                  <a:lnTo>
                    <a:pt x="6" y="88"/>
                  </a:lnTo>
                  <a:lnTo>
                    <a:pt x="5" y="88"/>
                  </a:lnTo>
                  <a:lnTo>
                    <a:pt x="6" y="87"/>
                  </a:lnTo>
                  <a:lnTo>
                    <a:pt x="6" y="87"/>
                  </a:lnTo>
                  <a:lnTo>
                    <a:pt x="6" y="86"/>
                  </a:lnTo>
                  <a:lnTo>
                    <a:pt x="7" y="86"/>
                  </a:lnTo>
                  <a:lnTo>
                    <a:pt x="6" y="86"/>
                  </a:lnTo>
                  <a:lnTo>
                    <a:pt x="6" y="86"/>
                  </a:lnTo>
                  <a:lnTo>
                    <a:pt x="6" y="85"/>
                  </a:lnTo>
                  <a:lnTo>
                    <a:pt x="7" y="85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7" y="85"/>
                  </a:lnTo>
                  <a:lnTo>
                    <a:pt x="6" y="85"/>
                  </a:lnTo>
                  <a:lnTo>
                    <a:pt x="6" y="84"/>
                  </a:lnTo>
                  <a:lnTo>
                    <a:pt x="7" y="84"/>
                  </a:lnTo>
                  <a:lnTo>
                    <a:pt x="8" y="83"/>
                  </a:lnTo>
                  <a:lnTo>
                    <a:pt x="8" y="82"/>
                  </a:lnTo>
                  <a:lnTo>
                    <a:pt x="6" y="81"/>
                  </a:lnTo>
                  <a:lnTo>
                    <a:pt x="7" y="79"/>
                  </a:lnTo>
                  <a:lnTo>
                    <a:pt x="7" y="78"/>
                  </a:lnTo>
                  <a:lnTo>
                    <a:pt x="8" y="77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9" y="75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9" y="72"/>
                  </a:lnTo>
                  <a:lnTo>
                    <a:pt x="8" y="72"/>
                  </a:lnTo>
                  <a:lnTo>
                    <a:pt x="7" y="71"/>
                  </a:lnTo>
                  <a:lnTo>
                    <a:pt x="7" y="72"/>
                  </a:lnTo>
                  <a:lnTo>
                    <a:pt x="6" y="72"/>
                  </a:lnTo>
                  <a:lnTo>
                    <a:pt x="5" y="72"/>
                  </a:lnTo>
                  <a:lnTo>
                    <a:pt x="5" y="71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6" y="65"/>
                  </a:lnTo>
                  <a:lnTo>
                    <a:pt x="6" y="63"/>
                  </a:lnTo>
                  <a:lnTo>
                    <a:pt x="5" y="62"/>
                  </a:lnTo>
                  <a:lnTo>
                    <a:pt x="6" y="60"/>
                  </a:lnTo>
                  <a:lnTo>
                    <a:pt x="5" y="59"/>
                  </a:lnTo>
                  <a:lnTo>
                    <a:pt x="5" y="57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6" y="55"/>
                  </a:lnTo>
                  <a:lnTo>
                    <a:pt x="7" y="55"/>
                  </a:lnTo>
                  <a:lnTo>
                    <a:pt x="8" y="52"/>
                  </a:lnTo>
                  <a:lnTo>
                    <a:pt x="9" y="50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1" y="43"/>
                  </a:lnTo>
                  <a:lnTo>
                    <a:pt x="11" y="42"/>
                  </a:lnTo>
                  <a:lnTo>
                    <a:pt x="10" y="37"/>
                  </a:lnTo>
                  <a:lnTo>
                    <a:pt x="10" y="36"/>
                  </a:lnTo>
                  <a:lnTo>
                    <a:pt x="11" y="35"/>
                  </a:lnTo>
                  <a:lnTo>
                    <a:pt x="11" y="34"/>
                  </a:lnTo>
                  <a:lnTo>
                    <a:pt x="11" y="32"/>
                  </a:lnTo>
                  <a:lnTo>
                    <a:pt x="11" y="32"/>
                  </a:lnTo>
                  <a:lnTo>
                    <a:pt x="11" y="31"/>
                  </a:lnTo>
                  <a:lnTo>
                    <a:pt x="12" y="28"/>
                  </a:lnTo>
                  <a:lnTo>
                    <a:pt x="12" y="27"/>
                  </a:lnTo>
                  <a:lnTo>
                    <a:pt x="12" y="26"/>
                  </a:lnTo>
                  <a:lnTo>
                    <a:pt x="13" y="25"/>
                  </a:lnTo>
                  <a:lnTo>
                    <a:pt x="13" y="22"/>
                  </a:lnTo>
                  <a:lnTo>
                    <a:pt x="13" y="21"/>
                  </a:lnTo>
                  <a:lnTo>
                    <a:pt x="13" y="16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4" y="11"/>
                  </a:lnTo>
                  <a:lnTo>
                    <a:pt x="14" y="9"/>
                  </a:lnTo>
                  <a:lnTo>
                    <a:pt x="14" y="6"/>
                  </a:lnTo>
                  <a:lnTo>
                    <a:pt x="13" y="1"/>
                  </a:lnTo>
                  <a:lnTo>
                    <a:pt x="14" y="1"/>
                  </a:lnTo>
                  <a:lnTo>
                    <a:pt x="15" y="1"/>
                  </a:lnTo>
                  <a:lnTo>
                    <a:pt x="16" y="0"/>
                  </a:lnTo>
                  <a:lnTo>
                    <a:pt x="16" y="0"/>
                  </a:lnTo>
                </a:path>
              </a:pathLst>
            </a:custGeom>
            <a:solidFill>
              <a:srgbClr val="FFF5AD"/>
            </a:solidFill>
            <a:ln w="6350" cap="flat" cmpd="sng">
              <a:solidFill>
                <a:srgbClr val="FFCC1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97" name="Freeform 101" hidden="1"/>
            <p:cNvSpPr>
              <a:spLocks/>
            </p:cNvSpPr>
            <p:nvPr/>
          </p:nvSpPr>
          <p:spPr bwMode="auto">
            <a:xfrm>
              <a:off x="1142" y="3559"/>
              <a:ext cx="96" cy="146"/>
            </a:xfrm>
            <a:custGeom>
              <a:avLst/>
              <a:gdLst/>
              <a:ahLst/>
              <a:cxnLst>
                <a:cxn ang="0">
                  <a:pos x="7" y="11"/>
                </a:cxn>
                <a:cxn ang="0">
                  <a:pos x="6" y="11"/>
                </a:cxn>
                <a:cxn ang="0">
                  <a:pos x="5" y="10"/>
                </a:cxn>
                <a:cxn ang="0">
                  <a:pos x="1" y="10"/>
                </a:cxn>
                <a:cxn ang="0">
                  <a:pos x="1" y="10"/>
                </a:cxn>
                <a:cxn ang="0">
                  <a:pos x="2" y="10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2" y="8"/>
                </a:cxn>
                <a:cxn ang="0">
                  <a:pos x="1" y="7"/>
                </a:cxn>
                <a:cxn ang="0">
                  <a:pos x="3" y="9"/>
                </a:cxn>
                <a:cxn ang="0">
                  <a:pos x="4" y="8"/>
                </a:cxn>
                <a:cxn ang="0">
                  <a:pos x="3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5" y="9"/>
                </a:cxn>
                <a:cxn ang="0">
                  <a:pos x="5" y="8"/>
                </a:cxn>
                <a:cxn ang="0">
                  <a:pos x="4" y="7"/>
                </a:cxn>
                <a:cxn ang="0">
                  <a:pos x="3" y="6"/>
                </a:cxn>
                <a:cxn ang="0">
                  <a:pos x="5" y="5"/>
                </a:cxn>
                <a:cxn ang="0">
                  <a:pos x="6" y="4"/>
                </a:cxn>
                <a:cxn ang="0">
                  <a:pos x="5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6" y="1"/>
                </a:cxn>
                <a:cxn ang="0">
                  <a:pos x="7" y="0"/>
                </a:cxn>
                <a:cxn ang="0">
                  <a:pos x="7" y="1"/>
                </a:cxn>
                <a:cxn ang="0">
                  <a:pos x="7" y="11"/>
                </a:cxn>
                <a:cxn ang="0">
                  <a:pos x="7" y="11"/>
                </a:cxn>
              </a:cxnLst>
              <a:rect l="0" t="0" r="r" b="b"/>
              <a:pathLst>
                <a:path w="7" h="11">
                  <a:moveTo>
                    <a:pt x="7" y="11"/>
                  </a:moveTo>
                  <a:lnTo>
                    <a:pt x="6" y="11"/>
                  </a:lnTo>
                  <a:lnTo>
                    <a:pt x="5" y="10"/>
                  </a:lnTo>
                  <a:lnTo>
                    <a:pt x="1" y="10"/>
                  </a:lnTo>
                  <a:lnTo>
                    <a:pt x="1" y="10"/>
                  </a:lnTo>
                  <a:lnTo>
                    <a:pt x="2" y="10"/>
                  </a:lnTo>
                  <a:lnTo>
                    <a:pt x="0" y="10"/>
                  </a:lnTo>
                  <a:lnTo>
                    <a:pt x="0" y="9"/>
                  </a:lnTo>
                  <a:lnTo>
                    <a:pt x="2" y="8"/>
                  </a:lnTo>
                  <a:lnTo>
                    <a:pt x="1" y="7"/>
                  </a:lnTo>
                  <a:lnTo>
                    <a:pt x="3" y="9"/>
                  </a:lnTo>
                  <a:lnTo>
                    <a:pt x="4" y="8"/>
                  </a:lnTo>
                  <a:lnTo>
                    <a:pt x="3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5" y="9"/>
                  </a:lnTo>
                  <a:lnTo>
                    <a:pt x="5" y="8"/>
                  </a:lnTo>
                  <a:lnTo>
                    <a:pt x="4" y="7"/>
                  </a:lnTo>
                  <a:lnTo>
                    <a:pt x="3" y="6"/>
                  </a:lnTo>
                  <a:lnTo>
                    <a:pt x="5" y="5"/>
                  </a:lnTo>
                  <a:lnTo>
                    <a:pt x="6" y="4"/>
                  </a:lnTo>
                  <a:lnTo>
                    <a:pt x="5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4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6" y="1"/>
                  </a:lnTo>
                  <a:lnTo>
                    <a:pt x="7" y="0"/>
                  </a:lnTo>
                  <a:lnTo>
                    <a:pt x="7" y="1"/>
                  </a:lnTo>
                  <a:lnTo>
                    <a:pt x="7" y="11"/>
                  </a:lnTo>
                  <a:lnTo>
                    <a:pt x="7" y="11"/>
                  </a:lnTo>
                </a:path>
              </a:pathLst>
            </a:custGeom>
            <a:solidFill>
              <a:srgbClr val="FFF5AD"/>
            </a:solidFill>
            <a:ln w="6350" cap="flat" cmpd="sng">
              <a:solidFill>
                <a:srgbClr val="FFCC1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98" name="Freeform 102" hidden="1"/>
            <p:cNvSpPr>
              <a:spLocks/>
            </p:cNvSpPr>
            <p:nvPr/>
          </p:nvSpPr>
          <p:spPr bwMode="auto">
            <a:xfrm>
              <a:off x="1249" y="3705"/>
              <a:ext cx="39" cy="2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3" y="2"/>
                  </a:lnTo>
                  <a:lnTo>
                    <a:pt x="2" y="1"/>
                  </a:lnTo>
                  <a:lnTo>
                    <a:pt x="2" y="1"/>
                  </a:lnTo>
                  <a:lnTo>
                    <a:pt x="1" y="1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solidFill>
              <a:srgbClr val="FFF5AD"/>
            </a:solidFill>
            <a:ln w="6350" cap="flat" cmpd="sng">
              <a:solidFill>
                <a:srgbClr val="FFCC1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199" name="Freeform 103" hidden="1"/>
            <p:cNvSpPr>
              <a:spLocks/>
            </p:cNvSpPr>
            <p:nvPr/>
          </p:nvSpPr>
          <p:spPr bwMode="auto">
            <a:xfrm>
              <a:off x="1041" y="3022"/>
              <a:ext cx="39" cy="7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3" y="5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1" y="6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3" y="2"/>
                  </a:lnTo>
                  <a:lnTo>
                    <a:pt x="2" y="3"/>
                  </a:lnTo>
                  <a:lnTo>
                    <a:pt x="3" y="4"/>
                  </a:lnTo>
                  <a:lnTo>
                    <a:pt x="2" y="4"/>
                  </a:lnTo>
                  <a:lnTo>
                    <a:pt x="3" y="5"/>
                  </a:lnTo>
                  <a:lnTo>
                    <a:pt x="2" y="5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0"/>
                  </a:lnTo>
                </a:path>
              </a:pathLst>
            </a:custGeom>
            <a:solidFill>
              <a:srgbClr val="FFF5AD"/>
            </a:solidFill>
            <a:ln w="6350" cap="flat" cmpd="sng">
              <a:solidFill>
                <a:srgbClr val="FFCC1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200" name="Freeform 104" hidden="1"/>
            <p:cNvSpPr>
              <a:spLocks/>
            </p:cNvSpPr>
            <p:nvPr/>
          </p:nvSpPr>
          <p:spPr bwMode="auto">
            <a:xfrm>
              <a:off x="1013" y="3363"/>
              <a:ext cx="28" cy="67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2" y="1"/>
                  </a:lnTo>
                  <a:lnTo>
                    <a:pt x="2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1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solidFill>
              <a:srgbClr val="FFF5AD"/>
            </a:solidFill>
            <a:ln w="6350" cap="flat" cmpd="sng">
              <a:solidFill>
                <a:srgbClr val="FFCC1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201" name="Freeform 105" hidden="1"/>
            <p:cNvSpPr>
              <a:spLocks/>
            </p:cNvSpPr>
            <p:nvPr/>
          </p:nvSpPr>
          <p:spPr bwMode="auto">
            <a:xfrm>
              <a:off x="1024" y="3470"/>
              <a:ext cx="17" cy="28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solidFill>
              <a:srgbClr val="FFF5AD"/>
            </a:solidFill>
            <a:ln w="6350" cap="flat" cmpd="sng">
              <a:solidFill>
                <a:srgbClr val="FFCC1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202" name="Freeform 106" hidden="1"/>
            <p:cNvSpPr>
              <a:spLocks/>
            </p:cNvSpPr>
            <p:nvPr/>
          </p:nvSpPr>
          <p:spPr bwMode="auto">
            <a:xfrm>
              <a:off x="1069" y="3537"/>
              <a:ext cx="73" cy="90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3" y="4"/>
                </a:cxn>
                <a:cxn ang="0">
                  <a:pos x="5" y="3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3" y="5"/>
                </a:cxn>
                <a:cxn ang="0">
                  <a:pos x="3" y="7"/>
                </a:cxn>
                <a:cxn ang="0">
                  <a:pos x="3" y="6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6" h="7">
                  <a:moveTo>
                    <a:pt x="1" y="1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3" y="4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4"/>
                  </a:lnTo>
                  <a:lnTo>
                    <a:pt x="3" y="5"/>
                  </a:lnTo>
                  <a:lnTo>
                    <a:pt x="3" y="7"/>
                  </a:lnTo>
                  <a:lnTo>
                    <a:pt x="3" y="6"/>
                  </a:lnTo>
                  <a:lnTo>
                    <a:pt x="2" y="5"/>
                  </a:lnTo>
                  <a:lnTo>
                    <a:pt x="3" y="5"/>
                  </a:lnTo>
                  <a:lnTo>
                    <a:pt x="2" y="4"/>
                  </a:lnTo>
                  <a:lnTo>
                    <a:pt x="2" y="5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solidFill>
              <a:srgbClr val="FFF5AD"/>
            </a:solidFill>
            <a:ln w="6350" cap="flat" cmpd="sng">
              <a:solidFill>
                <a:srgbClr val="FFCC1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203" name="Freeform 107" hidden="1"/>
            <p:cNvSpPr>
              <a:spLocks/>
            </p:cNvSpPr>
            <p:nvPr/>
          </p:nvSpPr>
          <p:spPr bwMode="auto">
            <a:xfrm>
              <a:off x="1041" y="3576"/>
              <a:ext cx="51" cy="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2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4" y="3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F5AD"/>
            </a:solidFill>
            <a:ln w="6350" cap="flat" cmpd="sng">
              <a:solidFill>
                <a:srgbClr val="FFCC1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204" name="Freeform 108" hidden="1"/>
            <p:cNvSpPr>
              <a:spLocks/>
            </p:cNvSpPr>
            <p:nvPr/>
          </p:nvSpPr>
          <p:spPr bwMode="auto">
            <a:xfrm>
              <a:off x="1069" y="3615"/>
              <a:ext cx="51" cy="3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3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2" y="1"/>
                  </a:lnTo>
                  <a:lnTo>
                    <a:pt x="2" y="0"/>
                  </a:lnTo>
                  <a:lnTo>
                    <a:pt x="3" y="1"/>
                  </a:lnTo>
                  <a:lnTo>
                    <a:pt x="3" y="1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2" y="3"/>
                  </a:lnTo>
                  <a:lnTo>
                    <a:pt x="3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rgbClr val="FFF5AD"/>
            </a:solidFill>
            <a:ln w="6350" cap="flat" cmpd="sng">
              <a:solidFill>
                <a:srgbClr val="FFCC1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205" name="Freeform 109" hidden="1"/>
            <p:cNvSpPr>
              <a:spLocks/>
            </p:cNvSpPr>
            <p:nvPr/>
          </p:nvSpPr>
          <p:spPr bwMode="auto">
            <a:xfrm>
              <a:off x="1119" y="3638"/>
              <a:ext cx="39" cy="2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1"/>
                  </a:lnTo>
                  <a:lnTo>
                    <a:pt x="2" y="1"/>
                  </a:lnTo>
                  <a:lnTo>
                    <a:pt x="2" y="1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2"/>
                  </a:lnTo>
                  <a:lnTo>
                    <a:pt x="3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solidFill>
              <a:srgbClr val="FFF5AD"/>
            </a:solidFill>
            <a:ln w="6350" cap="flat" cmpd="sng">
              <a:solidFill>
                <a:srgbClr val="FFCC1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206" name="Freeform 110" hidden="1"/>
            <p:cNvSpPr>
              <a:spLocks/>
            </p:cNvSpPr>
            <p:nvPr/>
          </p:nvSpPr>
          <p:spPr bwMode="auto">
            <a:xfrm>
              <a:off x="1198" y="3705"/>
              <a:ext cx="62" cy="3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0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5" y="3"/>
                </a:cxn>
                <a:cxn ang="0">
                  <a:pos x="4" y="2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5" y="1"/>
                  </a:lnTo>
                  <a:lnTo>
                    <a:pt x="5" y="2"/>
                  </a:lnTo>
                  <a:lnTo>
                    <a:pt x="5" y="2"/>
                  </a:lnTo>
                  <a:lnTo>
                    <a:pt x="5" y="3"/>
                  </a:lnTo>
                  <a:lnTo>
                    <a:pt x="4" y="2"/>
                  </a:lnTo>
                  <a:lnTo>
                    <a:pt x="3" y="2"/>
                  </a:lnTo>
                  <a:lnTo>
                    <a:pt x="2" y="1"/>
                  </a:lnTo>
                  <a:lnTo>
                    <a:pt x="2" y="2"/>
                  </a:lnTo>
                  <a:lnTo>
                    <a:pt x="2" y="3"/>
                  </a:lnTo>
                  <a:lnTo>
                    <a:pt x="1" y="3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solidFill>
              <a:srgbClr val="FFF5AD"/>
            </a:solidFill>
            <a:ln w="6350" cap="flat" cmpd="sng">
              <a:solidFill>
                <a:srgbClr val="FFCC1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207" name="Freeform 111" hidden="1"/>
            <p:cNvSpPr>
              <a:spLocks/>
            </p:cNvSpPr>
            <p:nvPr/>
          </p:nvSpPr>
          <p:spPr bwMode="auto">
            <a:xfrm>
              <a:off x="1080" y="2221"/>
              <a:ext cx="669" cy="1327"/>
            </a:xfrm>
            <a:custGeom>
              <a:avLst/>
              <a:gdLst/>
              <a:ahLst/>
              <a:cxnLst>
                <a:cxn ang="0">
                  <a:pos x="3" y="100"/>
                </a:cxn>
                <a:cxn ang="0">
                  <a:pos x="1" y="95"/>
                </a:cxn>
                <a:cxn ang="0">
                  <a:pos x="0" y="90"/>
                </a:cxn>
                <a:cxn ang="0">
                  <a:pos x="3" y="83"/>
                </a:cxn>
                <a:cxn ang="0">
                  <a:pos x="4" y="75"/>
                </a:cxn>
                <a:cxn ang="0">
                  <a:pos x="4" y="72"/>
                </a:cxn>
                <a:cxn ang="0">
                  <a:pos x="5" y="71"/>
                </a:cxn>
                <a:cxn ang="0">
                  <a:pos x="4" y="68"/>
                </a:cxn>
                <a:cxn ang="0">
                  <a:pos x="3" y="64"/>
                </a:cxn>
                <a:cxn ang="0">
                  <a:pos x="4" y="60"/>
                </a:cxn>
                <a:cxn ang="0">
                  <a:pos x="6" y="51"/>
                </a:cxn>
                <a:cxn ang="0">
                  <a:pos x="6" y="44"/>
                </a:cxn>
                <a:cxn ang="0">
                  <a:pos x="8" y="39"/>
                </a:cxn>
                <a:cxn ang="0">
                  <a:pos x="9" y="34"/>
                </a:cxn>
                <a:cxn ang="0">
                  <a:pos x="8" y="31"/>
                </a:cxn>
                <a:cxn ang="0">
                  <a:pos x="7" y="27"/>
                </a:cxn>
                <a:cxn ang="0">
                  <a:pos x="10" y="18"/>
                </a:cxn>
                <a:cxn ang="0">
                  <a:pos x="13" y="15"/>
                </a:cxn>
                <a:cxn ang="0">
                  <a:pos x="13" y="9"/>
                </a:cxn>
                <a:cxn ang="0">
                  <a:pos x="16" y="4"/>
                </a:cxn>
                <a:cxn ang="0">
                  <a:pos x="20" y="1"/>
                </a:cxn>
                <a:cxn ang="0">
                  <a:pos x="24" y="1"/>
                </a:cxn>
                <a:cxn ang="0">
                  <a:pos x="28" y="2"/>
                </a:cxn>
                <a:cxn ang="0">
                  <a:pos x="33" y="6"/>
                </a:cxn>
                <a:cxn ang="0">
                  <a:pos x="40" y="10"/>
                </a:cxn>
                <a:cxn ang="0">
                  <a:pos x="39" y="15"/>
                </a:cxn>
                <a:cxn ang="0">
                  <a:pos x="43" y="16"/>
                </a:cxn>
                <a:cxn ang="0">
                  <a:pos x="49" y="11"/>
                </a:cxn>
                <a:cxn ang="0">
                  <a:pos x="51" y="13"/>
                </a:cxn>
                <a:cxn ang="0">
                  <a:pos x="48" y="16"/>
                </a:cxn>
                <a:cxn ang="0">
                  <a:pos x="41" y="24"/>
                </a:cxn>
                <a:cxn ang="0">
                  <a:pos x="40" y="30"/>
                </a:cxn>
                <a:cxn ang="0">
                  <a:pos x="39" y="36"/>
                </a:cxn>
                <a:cxn ang="0">
                  <a:pos x="41" y="39"/>
                </a:cxn>
                <a:cxn ang="0">
                  <a:pos x="42" y="43"/>
                </a:cxn>
                <a:cxn ang="0">
                  <a:pos x="43" y="46"/>
                </a:cxn>
                <a:cxn ang="0">
                  <a:pos x="40" y="50"/>
                </a:cxn>
                <a:cxn ang="0">
                  <a:pos x="29" y="52"/>
                </a:cxn>
                <a:cxn ang="0">
                  <a:pos x="29" y="53"/>
                </a:cxn>
                <a:cxn ang="0">
                  <a:pos x="29" y="55"/>
                </a:cxn>
                <a:cxn ang="0">
                  <a:pos x="28" y="59"/>
                </a:cxn>
                <a:cxn ang="0">
                  <a:pos x="22" y="58"/>
                </a:cxn>
                <a:cxn ang="0">
                  <a:pos x="22" y="62"/>
                </a:cxn>
                <a:cxn ang="0">
                  <a:pos x="23" y="64"/>
                </a:cxn>
                <a:cxn ang="0">
                  <a:pos x="25" y="62"/>
                </a:cxn>
                <a:cxn ang="0">
                  <a:pos x="25" y="65"/>
                </a:cxn>
                <a:cxn ang="0">
                  <a:pos x="23" y="64"/>
                </a:cxn>
                <a:cxn ang="0">
                  <a:pos x="24" y="66"/>
                </a:cxn>
                <a:cxn ang="0">
                  <a:pos x="21" y="68"/>
                </a:cxn>
                <a:cxn ang="0">
                  <a:pos x="20" y="73"/>
                </a:cxn>
                <a:cxn ang="0">
                  <a:pos x="17" y="74"/>
                </a:cxn>
                <a:cxn ang="0">
                  <a:pos x="16" y="79"/>
                </a:cxn>
                <a:cxn ang="0">
                  <a:pos x="20" y="81"/>
                </a:cxn>
                <a:cxn ang="0">
                  <a:pos x="20" y="84"/>
                </a:cxn>
                <a:cxn ang="0">
                  <a:pos x="19" y="85"/>
                </a:cxn>
                <a:cxn ang="0">
                  <a:pos x="15" y="90"/>
                </a:cxn>
                <a:cxn ang="0">
                  <a:pos x="13" y="92"/>
                </a:cxn>
                <a:cxn ang="0">
                  <a:pos x="13" y="93"/>
                </a:cxn>
                <a:cxn ang="0">
                  <a:pos x="11" y="96"/>
                </a:cxn>
                <a:cxn ang="0">
                  <a:pos x="11" y="99"/>
                </a:cxn>
              </a:cxnLst>
              <a:rect l="0" t="0" r="r" b="b"/>
              <a:pathLst>
                <a:path w="51" h="101">
                  <a:moveTo>
                    <a:pt x="13" y="101"/>
                  </a:moveTo>
                  <a:lnTo>
                    <a:pt x="9" y="100"/>
                  </a:lnTo>
                  <a:lnTo>
                    <a:pt x="3" y="100"/>
                  </a:lnTo>
                  <a:lnTo>
                    <a:pt x="3" y="99"/>
                  </a:lnTo>
                  <a:lnTo>
                    <a:pt x="3" y="95"/>
                  </a:lnTo>
                  <a:lnTo>
                    <a:pt x="1" y="95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0" y="90"/>
                  </a:lnTo>
                  <a:lnTo>
                    <a:pt x="2" y="87"/>
                  </a:lnTo>
                  <a:lnTo>
                    <a:pt x="3" y="85"/>
                  </a:lnTo>
                  <a:lnTo>
                    <a:pt x="3" y="83"/>
                  </a:lnTo>
                  <a:lnTo>
                    <a:pt x="4" y="81"/>
                  </a:lnTo>
                  <a:lnTo>
                    <a:pt x="4" y="79"/>
                  </a:lnTo>
                  <a:lnTo>
                    <a:pt x="4" y="75"/>
                  </a:lnTo>
                  <a:lnTo>
                    <a:pt x="5" y="73"/>
                  </a:lnTo>
                  <a:lnTo>
                    <a:pt x="4" y="73"/>
                  </a:lnTo>
                  <a:lnTo>
                    <a:pt x="4" y="72"/>
                  </a:lnTo>
                  <a:lnTo>
                    <a:pt x="5" y="72"/>
                  </a:lnTo>
                  <a:lnTo>
                    <a:pt x="5" y="72"/>
                  </a:lnTo>
                  <a:lnTo>
                    <a:pt x="5" y="71"/>
                  </a:lnTo>
                  <a:lnTo>
                    <a:pt x="4" y="71"/>
                  </a:lnTo>
                  <a:lnTo>
                    <a:pt x="4" y="69"/>
                  </a:lnTo>
                  <a:lnTo>
                    <a:pt x="4" y="68"/>
                  </a:lnTo>
                  <a:lnTo>
                    <a:pt x="4" y="66"/>
                  </a:lnTo>
                  <a:lnTo>
                    <a:pt x="3" y="66"/>
                  </a:lnTo>
                  <a:lnTo>
                    <a:pt x="3" y="64"/>
                  </a:lnTo>
                  <a:lnTo>
                    <a:pt x="4" y="62"/>
                  </a:lnTo>
                  <a:lnTo>
                    <a:pt x="4" y="61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5" y="52"/>
                  </a:lnTo>
                  <a:lnTo>
                    <a:pt x="6" y="51"/>
                  </a:lnTo>
                  <a:lnTo>
                    <a:pt x="6" y="48"/>
                  </a:lnTo>
                  <a:lnTo>
                    <a:pt x="6" y="45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7" y="40"/>
                  </a:lnTo>
                  <a:lnTo>
                    <a:pt x="8" y="39"/>
                  </a:lnTo>
                  <a:lnTo>
                    <a:pt x="8" y="38"/>
                  </a:lnTo>
                  <a:lnTo>
                    <a:pt x="9" y="36"/>
                  </a:lnTo>
                  <a:lnTo>
                    <a:pt x="9" y="34"/>
                  </a:lnTo>
                  <a:lnTo>
                    <a:pt x="8" y="33"/>
                  </a:lnTo>
                  <a:lnTo>
                    <a:pt x="8" y="32"/>
                  </a:lnTo>
                  <a:lnTo>
                    <a:pt x="8" y="31"/>
                  </a:lnTo>
                  <a:lnTo>
                    <a:pt x="8" y="29"/>
                  </a:lnTo>
                  <a:lnTo>
                    <a:pt x="7" y="29"/>
                  </a:lnTo>
                  <a:lnTo>
                    <a:pt x="7" y="27"/>
                  </a:lnTo>
                  <a:lnTo>
                    <a:pt x="9" y="24"/>
                  </a:lnTo>
                  <a:lnTo>
                    <a:pt x="9" y="22"/>
                  </a:lnTo>
                  <a:lnTo>
                    <a:pt x="10" y="18"/>
                  </a:lnTo>
                  <a:lnTo>
                    <a:pt x="11" y="17"/>
                  </a:lnTo>
                  <a:lnTo>
                    <a:pt x="12" y="16"/>
                  </a:lnTo>
                  <a:lnTo>
                    <a:pt x="13" y="15"/>
                  </a:lnTo>
                  <a:lnTo>
                    <a:pt x="12" y="11"/>
                  </a:lnTo>
                  <a:lnTo>
                    <a:pt x="12" y="10"/>
                  </a:lnTo>
                  <a:lnTo>
                    <a:pt x="13" y="9"/>
                  </a:lnTo>
                  <a:lnTo>
                    <a:pt x="13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6" y="3"/>
                  </a:lnTo>
                  <a:lnTo>
                    <a:pt x="19" y="0"/>
                  </a:lnTo>
                  <a:lnTo>
                    <a:pt x="20" y="1"/>
                  </a:lnTo>
                  <a:lnTo>
                    <a:pt x="22" y="1"/>
                  </a:lnTo>
                  <a:lnTo>
                    <a:pt x="23" y="3"/>
                  </a:lnTo>
                  <a:lnTo>
                    <a:pt x="24" y="1"/>
                  </a:lnTo>
                  <a:lnTo>
                    <a:pt x="27" y="1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5"/>
                  </a:lnTo>
                  <a:lnTo>
                    <a:pt x="33" y="6"/>
                  </a:lnTo>
                  <a:lnTo>
                    <a:pt x="36" y="7"/>
                  </a:lnTo>
                  <a:lnTo>
                    <a:pt x="39" y="9"/>
                  </a:lnTo>
                  <a:lnTo>
                    <a:pt x="40" y="10"/>
                  </a:lnTo>
                  <a:lnTo>
                    <a:pt x="41" y="11"/>
                  </a:lnTo>
                  <a:lnTo>
                    <a:pt x="39" y="14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1" y="16"/>
                  </a:lnTo>
                  <a:lnTo>
                    <a:pt x="43" y="16"/>
                  </a:lnTo>
                  <a:lnTo>
                    <a:pt x="46" y="16"/>
                  </a:lnTo>
                  <a:lnTo>
                    <a:pt x="48" y="13"/>
                  </a:lnTo>
                  <a:lnTo>
                    <a:pt x="49" y="11"/>
                  </a:lnTo>
                  <a:lnTo>
                    <a:pt x="50" y="11"/>
                  </a:lnTo>
                  <a:lnTo>
                    <a:pt x="51" y="11"/>
                  </a:lnTo>
                  <a:lnTo>
                    <a:pt x="51" y="13"/>
                  </a:lnTo>
                  <a:lnTo>
                    <a:pt x="51" y="15"/>
                  </a:lnTo>
                  <a:lnTo>
                    <a:pt x="50" y="16"/>
                  </a:lnTo>
                  <a:lnTo>
                    <a:pt x="48" y="16"/>
                  </a:lnTo>
                  <a:lnTo>
                    <a:pt x="45" y="19"/>
                  </a:lnTo>
                  <a:lnTo>
                    <a:pt x="43" y="22"/>
                  </a:lnTo>
                  <a:lnTo>
                    <a:pt x="41" y="24"/>
                  </a:lnTo>
                  <a:lnTo>
                    <a:pt x="40" y="25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0" y="33"/>
                  </a:lnTo>
                  <a:lnTo>
                    <a:pt x="39" y="34"/>
                  </a:lnTo>
                  <a:lnTo>
                    <a:pt x="39" y="36"/>
                  </a:lnTo>
                  <a:lnTo>
                    <a:pt x="39" y="37"/>
                  </a:lnTo>
                  <a:lnTo>
                    <a:pt x="39" y="38"/>
                  </a:lnTo>
                  <a:lnTo>
                    <a:pt x="41" y="39"/>
                  </a:lnTo>
                  <a:lnTo>
                    <a:pt x="42" y="40"/>
                  </a:lnTo>
                  <a:lnTo>
                    <a:pt x="41" y="42"/>
                  </a:lnTo>
                  <a:lnTo>
                    <a:pt x="42" y="43"/>
                  </a:lnTo>
                  <a:lnTo>
                    <a:pt x="43" y="43"/>
                  </a:lnTo>
                  <a:lnTo>
                    <a:pt x="43" y="45"/>
                  </a:lnTo>
                  <a:lnTo>
                    <a:pt x="43" y="46"/>
                  </a:lnTo>
                  <a:lnTo>
                    <a:pt x="41" y="48"/>
                  </a:lnTo>
                  <a:lnTo>
                    <a:pt x="41" y="49"/>
                  </a:lnTo>
                  <a:lnTo>
                    <a:pt x="40" y="50"/>
                  </a:lnTo>
                  <a:lnTo>
                    <a:pt x="36" y="51"/>
                  </a:lnTo>
                  <a:lnTo>
                    <a:pt x="32" y="52"/>
                  </a:lnTo>
                  <a:lnTo>
                    <a:pt x="29" y="52"/>
                  </a:lnTo>
                  <a:lnTo>
                    <a:pt x="29" y="51"/>
                  </a:lnTo>
                  <a:lnTo>
                    <a:pt x="29" y="53"/>
                  </a:lnTo>
                  <a:lnTo>
                    <a:pt x="29" y="53"/>
                  </a:lnTo>
                  <a:lnTo>
                    <a:pt x="29" y="54"/>
                  </a:lnTo>
                  <a:lnTo>
                    <a:pt x="29" y="55"/>
                  </a:lnTo>
                  <a:lnTo>
                    <a:pt x="29" y="55"/>
                  </a:lnTo>
                  <a:lnTo>
                    <a:pt x="29" y="58"/>
                  </a:lnTo>
                  <a:lnTo>
                    <a:pt x="28" y="59"/>
                  </a:lnTo>
                  <a:lnTo>
                    <a:pt x="28" y="59"/>
                  </a:lnTo>
                  <a:lnTo>
                    <a:pt x="27" y="59"/>
                  </a:lnTo>
                  <a:lnTo>
                    <a:pt x="25" y="59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1" y="58"/>
                  </a:lnTo>
                  <a:lnTo>
                    <a:pt x="22" y="62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3" y="64"/>
                  </a:lnTo>
                  <a:lnTo>
                    <a:pt x="24" y="63"/>
                  </a:lnTo>
                  <a:lnTo>
                    <a:pt x="24" y="63"/>
                  </a:lnTo>
                  <a:lnTo>
                    <a:pt x="25" y="62"/>
                  </a:lnTo>
                  <a:lnTo>
                    <a:pt x="25" y="63"/>
                  </a:lnTo>
                  <a:lnTo>
                    <a:pt x="25" y="64"/>
                  </a:lnTo>
                  <a:lnTo>
                    <a:pt x="25" y="65"/>
                  </a:lnTo>
                  <a:lnTo>
                    <a:pt x="24" y="65"/>
                  </a:lnTo>
                  <a:lnTo>
                    <a:pt x="24" y="64"/>
                  </a:lnTo>
                  <a:lnTo>
                    <a:pt x="23" y="64"/>
                  </a:lnTo>
                  <a:lnTo>
                    <a:pt x="22" y="65"/>
                  </a:lnTo>
                  <a:lnTo>
                    <a:pt x="22" y="65"/>
                  </a:lnTo>
                  <a:lnTo>
                    <a:pt x="24" y="66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1" y="68"/>
                  </a:lnTo>
                  <a:lnTo>
                    <a:pt x="21" y="70"/>
                  </a:lnTo>
                  <a:lnTo>
                    <a:pt x="20" y="72"/>
                  </a:lnTo>
                  <a:lnTo>
                    <a:pt x="20" y="73"/>
                  </a:lnTo>
                  <a:lnTo>
                    <a:pt x="19" y="73"/>
                  </a:lnTo>
                  <a:lnTo>
                    <a:pt x="18" y="74"/>
                  </a:lnTo>
                  <a:lnTo>
                    <a:pt x="17" y="74"/>
                  </a:lnTo>
                  <a:lnTo>
                    <a:pt x="15" y="76"/>
                  </a:lnTo>
                  <a:lnTo>
                    <a:pt x="15" y="77"/>
                  </a:lnTo>
                  <a:lnTo>
                    <a:pt x="16" y="79"/>
                  </a:lnTo>
                  <a:lnTo>
                    <a:pt x="17" y="80"/>
                  </a:lnTo>
                  <a:lnTo>
                    <a:pt x="20" y="81"/>
                  </a:lnTo>
                  <a:lnTo>
                    <a:pt x="20" y="81"/>
                  </a:lnTo>
                  <a:lnTo>
                    <a:pt x="20" y="82"/>
                  </a:lnTo>
                  <a:lnTo>
                    <a:pt x="20" y="83"/>
                  </a:lnTo>
                  <a:lnTo>
                    <a:pt x="20" y="84"/>
                  </a:lnTo>
                  <a:lnTo>
                    <a:pt x="19" y="84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15" y="88"/>
                  </a:lnTo>
                  <a:lnTo>
                    <a:pt x="15" y="89"/>
                  </a:lnTo>
                  <a:lnTo>
                    <a:pt x="15" y="90"/>
                  </a:lnTo>
                  <a:lnTo>
                    <a:pt x="15" y="89"/>
                  </a:lnTo>
                  <a:lnTo>
                    <a:pt x="14" y="92"/>
                  </a:lnTo>
                  <a:lnTo>
                    <a:pt x="13" y="92"/>
                  </a:lnTo>
                  <a:lnTo>
                    <a:pt x="12" y="91"/>
                  </a:lnTo>
                  <a:lnTo>
                    <a:pt x="12" y="92"/>
                  </a:lnTo>
                  <a:lnTo>
                    <a:pt x="13" y="93"/>
                  </a:lnTo>
                  <a:lnTo>
                    <a:pt x="11" y="94"/>
                  </a:lnTo>
                  <a:lnTo>
                    <a:pt x="10" y="96"/>
                  </a:lnTo>
                  <a:lnTo>
                    <a:pt x="11" y="96"/>
                  </a:lnTo>
                  <a:lnTo>
                    <a:pt x="11" y="98"/>
                  </a:lnTo>
                  <a:lnTo>
                    <a:pt x="10" y="98"/>
                  </a:lnTo>
                  <a:lnTo>
                    <a:pt x="11" y="99"/>
                  </a:lnTo>
                  <a:lnTo>
                    <a:pt x="13" y="101"/>
                  </a:lnTo>
                  <a:lnTo>
                    <a:pt x="13" y="101"/>
                  </a:lnTo>
                </a:path>
              </a:pathLst>
            </a:custGeom>
            <a:solidFill>
              <a:srgbClr val="FFF5AD"/>
            </a:solidFill>
            <a:ln w="6350" cap="flat" cmpd="sng">
              <a:solidFill>
                <a:srgbClr val="FFCC1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208" name="Freeform 112" hidden="1"/>
            <p:cNvSpPr>
              <a:spLocks/>
            </p:cNvSpPr>
            <p:nvPr/>
          </p:nvSpPr>
          <p:spPr bwMode="auto">
            <a:xfrm>
              <a:off x="816" y="1476"/>
              <a:ext cx="421" cy="616"/>
            </a:xfrm>
            <a:custGeom>
              <a:avLst/>
              <a:gdLst/>
              <a:ahLst/>
              <a:cxnLst>
                <a:cxn ang="0">
                  <a:pos x="28" y="47"/>
                </a:cxn>
                <a:cxn ang="0">
                  <a:pos x="30" y="46"/>
                </a:cxn>
                <a:cxn ang="0">
                  <a:pos x="31" y="43"/>
                </a:cxn>
                <a:cxn ang="0">
                  <a:pos x="30" y="41"/>
                </a:cxn>
                <a:cxn ang="0">
                  <a:pos x="31" y="39"/>
                </a:cxn>
                <a:cxn ang="0">
                  <a:pos x="31" y="37"/>
                </a:cxn>
                <a:cxn ang="0">
                  <a:pos x="32" y="32"/>
                </a:cxn>
                <a:cxn ang="0">
                  <a:pos x="28" y="28"/>
                </a:cxn>
                <a:cxn ang="0">
                  <a:pos x="27" y="24"/>
                </a:cxn>
                <a:cxn ang="0">
                  <a:pos x="25" y="25"/>
                </a:cxn>
                <a:cxn ang="0">
                  <a:pos x="23" y="24"/>
                </a:cxn>
                <a:cxn ang="0">
                  <a:pos x="21" y="23"/>
                </a:cxn>
                <a:cxn ang="0">
                  <a:pos x="19" y="19"/>
                </a:cxn>
                <a:cxn ang="0">
                  <a:pos x="21" y="17"/>
                </a:cxn>
                <a:cxn ang="0">
                  <a:pos x="22" y="13"/>
                </a:cxn>
                <a:cxn ang="0">
                  <a:pos x="28" y="11"/>
                </a:cxn>
                <a:cxn ang="0">
                  <a:pos x="29" y="10"/>
                </a:cxn>
                <a:cxn ang="0">
                  <a:pos x="27" y="10"/>
                </a:cxn>
                <a:cxn ang="0">
                  <a:pos x="29" y="7"/>
                </a:cxn>
                <a:cxn ang="0">
                  <a:pos x="26" y="6"/>
                </a:cxn>
                <a:cxn ang="0">
                  <a:pos x="24" y="6"/>
                </a:cxn>
                <a:cxn ang="0">
                  <a:pos x="21" y="6"/>
                </a:cxn>
                <a:cxn ang="0">
                  <a:pos x="20" y="5"/>
                </a:cxn>
                <a:cxn ang="0">
                  <a:pos x="19" y="3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5" y="2"/>
                </a:cxn>
                <a:cxn ang="0">
                  <a:pos x="12" y="6"/>
                </a:cxn>
                <a:cxn ang="0">
                  <a:pos x="8" y="9"/>
                </a:cxn>
                <a:cxn ang="0">
                  <a:pos x="6" y="10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2" y="9"/>
                </a:cxn>
                <a:cxn ang="0">
                  <a:pos x="0" y="13"/>
                </a:cxn>
                <a:cxn ang="0">
                  <a:pos x="0" y="15"/>
                </a:cxn>
                <a:cxn ang="0">
                  <a:pos x="4" y="18"/>
                </a:cxn>
                <a:cxn ang="0">
                  <a:pos x="6" y="21"/>
                </a:cxn>
                <a:cxn ang="0">
                  <a:pos x="8" y="27"/>
                </a:cxn>
                <a:cxn ang="0">
                  <a:pos x="10" y="30"/>
                </a:cxn>
                <a:cxn ang="0">
                  <a:pos x="12" y="34"/>
                </a:cxn>
                <a:cxn ang="0">
                  <a:pos x="12" y="36"/>
                </a:cxn>
                <a:cxn ang="0">
                  <a:pos x="15" y="40"/>
                </a:cxn>
                <a:cxn ang="0">
                  <a:pos x="23" y="44"/>
                </a:cxn>
                <a:cxn ang="0">
                  <a:pos x="26" y="47"/>
                </a:cxn>
                <a:cxn ang="0">
                  <a:pos x="27" y="47"/>
                </a:cxn>
              </a:cxnLst>
              <a:rect l="0" t="0" r="r" b="b"/>
              <a:pathLst>
                <a:path w="32" h="47">
                  <a:moveTo>
                    <a:pt x="27" y="47"/>
                  </a:moveTo>
                  <a:lnTo>
                    <a:pt x="28" y="47"/>
                  </a:lnTo>
                  <a:lnTo>
                    <a:pt x="29" y="47"/>
                  </a:lnTo>
                  <a:lnTo>
                    <a:pt x="30" y="46"/>
                  </a:lnTo>
                  <a:lnTo>
                    <a:pt x="30" y="45"/>
                  </a:lnTo>
                  <a:lnTo>
                    <a:pt x="31" y="43"/>
                  </a:lnTo>
                  <a:lnTo>
                    <a:pt x="31" y="42"/>
                  </a:lnTo>
                  <a:lnTo>
                    <a:pt x="30" y="41"/>
                  </a:lnTo>
                  <a:lnTo>
                    <a:pt x="30" y="40"/>
                  </a:lnTo>
                  <a:lnTo>
                    <a:pt x="31" y="39"/>
                  </a:lnTo>
                  <a:lnTo>
                    <a:pt x="30" y="38"/>
                  </a:lnTo>
                  <a:lnTo>
                    <a:pt x="31" y="37"/>
                  </a:lnTo>
                  <a:lnTo>
                    <a:pt x="31" y="33"/>
                  </a:lnTo>
                  <a:lnTo>
                    <a:pt x="32" y="32"/>
                  </a:lnTo>
                  <a:lnTo>
                    <a:pt x="30" y="28"/>
                  </a:lnTo>
                  <a:lnTo>
                    <a:pt x="28" y="28"/>
                  </a:lnTo>
                  <a:lnTo>
                    <a:pt x="27" y="28"/>
                  </a:lnTo>
                  <a:lnTo>
                    <a:pt x="27" y="24"/>
                  </a:lnTo>
                  <a:lnTo>
                    <a:pt x="26" y="25"/>
                  </a:lnTo>
                  <a:lnTo>
                    <a:pt x="25" y="25"/>
                  </a:lnTo>
                  <a:lnTo>
                    <a:pt x="23" y="25"/>
                  </a:lnTo>
                  <a:lnTo>
                    <a:pt x="23" y="24"/>
                  </a:lnTo>
                  <a:lnTo>
                    <a:pt x="21" y="24"/>
                  </a:lnTo>
                  <a:lnTo>
                    <a:pt x="21" y="23"/>
                  </a:lnTo>
                  <a:lnTo>
                    <a:pt x="20" y="21"/>
                  </a:lnTo>
                  <a:lnTo>
                    <a:pt x="19" y="19"/>
                  </a:lnTo>
                  <a:lnTo>
                    <a:pt x="20" y="17"/>
                  </a:lnTo>
                  <a:lnTo>
                    <a:pt x="21" y="17"/>
                  </a:lnTo>
                  <a:lnTo>
                    <a:pt x="21" y="15"/>
                  </a:lnTo>
                  <a:lnTo>
                    <a:pt x="22" y="13"/>
                  </a:lnTo>
                  <a:lnTo>
                    <a:pt x="24" y="12"/>
                  </a:lnTo>
                  <a:lnTo>
                    <a:pt x="28" y="11"/>
                  </a:lnTo>
                  <a:lnTo>
                    <a:pt x="28" y="11"/>
                  </a:lnTo>
                  <a:lnTo>
                    <a:pt x="29" y="10"/>
                  </a:lnTo>
                  <a:lnTo>
                    <a:pt x="28" y="10"/>
                  </a:lnTo>
                  <a:lnTo>
                    <a:pt x="27" y="10"/>
                  </a:lnTo>
                  <a:lnTo>
                    <a:pt x="27" y="9"/>
                  </a:lnTo>
                  <a:lnTo>
                    <a:pt x="29" y="7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5" y="6"/>
                  </a:lnTo>
                  <a:lnTo>
                    <a:pt x="24" y="6"/>
                  </a:lnTo>
                  <a:lnTo>
                    <a:pt x="23" y="6"/>
                  </a:lnTo>
                  <a:lnTo>
                    <a:pt x="21" y="6"/>
                  </a:lnTo>
                  <a:lnTo>
                    <a:pt x="20" y="6"/>
                  </a:lnTo>
                  <a:lnTo>
                    <a:pt x="20" y="5"/>
                  </a:lnTo>
                  <a:lnTo>
                    <a:pt x="20" y="4"/>
                  </a:lnTo>
                  <a:lnTo>
                    <a:pt x="19" y="3"/>
                  </a:lnTo>
                  <a:lnTo>
                    <a:pt x="18" y="3"/>
                  </a:lnTo>
                  <a:lnTo>
                    <a:pt x="17" y="1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9"/>
                  </a:lnTo>
                  <a:lnTo>
                    <a:pt x="7" y="9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4" y="13"/>
                  </a:lnTo>
                  <a:lnTo>
                    <a:pt x="4" y="12"/>
                  </a:lnTo>
                  <a:lnTo>
                    <a:pt x="3" y="12"/>
                  </a:lnTo>
                  <a:lnTo>
                    <a:pt x="3" y="11"/>
                  </a:lnTo>
                  <a:lnTo>
                    <a:pt x="2" y="11"/>
                  </a:lnTo>
                  <a:lnTo>
                    <a:pt x="1" y="10"/>
                  </a:lnTo>
                  <a:lnTo>
                    <a:pt x="2" y="10"/>
                  </a:lnTo>
                  <a:lnTo>
                    <a:pt x="2" y="9"/>
                  </a:lnTo>
                  <a:lnTo>
                    <a:pt x="0" y="11"/>
                  </a:lnTo>
                  <a:lnTo>
                    <a:pt x="0" y="13"/>
                  </a:lnTo>
                  <a:lnTo>
                    <a:pt x="1" y="14"/>
                  </a:lnTo>
                  <a:lnTo>
                    <a:pt x="0" y="15"/>
                  </a:lnTo>
                  <a:lnTo>
                    <a:pt x="3" y="17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6" y="21"/>
                  </a:lnTo>
                  <a:lnTo>
                    <a:pt x="8" y="26"/>
                  </a:lnTo>
                  <a:lnTo>
                    <a:pt x="8" y="27"/>
                  </a:lnTo>
                  <a:lnTo>
                    <a:pt x="9" y="29"/>
                  </a:lnTo>
                  <a:lnTo>
                    <a:pt x="10" y="30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13" y="36"/>
                  </a:lnTo>
                  <a:lnTo>
                    <a:pt x="12" y="36"/>
                  </a:lnTo>
                  <a:lnTo>
                    <a:pt x="12" y="37"/>
                  </a:lnTo>
                  <a:lnTo>
                    <a:pt x="15" y="40"/>
                  </a:lnTo>
                  <a:lnTo>
                    <a:pt x="19" y="42"/>
                  </a:lnTo>
                  <a:lnTo>
                    <a:pt x="23" y="44"/>
                  </a:lnTo>
                  <a:lnTo>
                    <a:pt x="24" y="45"/>
                  </a:lnTo>
                  <a:lnTo>
                    <a:pt x="26" y="47"/>
                  </a:lnTo>
                  <a:lnTo>
                    <a:pt x="27" y="47"/>
                  </a:lnTo>
                  <a:lnTo>
                    <a:pt x="27" y="47"/>
                  </a:lnTo>
                </a:path>
              </a:pathLst>
            </a:custGeom>
            <a:solidFill>
              <a:srgbClr val="DBFEBC"/>
            </a:solidFill>
            <a:ln w="6350" cap="flat" cmpd="sng">
              <a:solidFill>
                <a:srgbClr val="00B481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209" name="Freeform 113" hidden="1"/>
            <p:cNvSpPr>
              <a:spLocks/>
            </p:cNvSpPr>
            <p:nvPr/>
          </p:nvSpPr>
          <p:spPr bwMode="auto">
            <a:xfrm>
              <a:off x="1485" y="1185"/>
              <a:ext cx="169" cy="241"/>
            </a:xfrm>
            <a:custGeom>
              <a:avLst/>
              <a:gdLst/>
              <a:ahLst/>
              <a:cxnLst>
                <a:cxn ang="0">
                  <a:pos x="13" y="17"/>
                </a:cxn>
                <a:cxn ang="0">
                  <a:pos x="12" y="17"/>
                </a:cxn>
                <a:cxn ang="0">
                  <a:pos x="11" y="17"/>
                </a:cxn>
                <a:cxn ang="0">
                  <a:pos x="10" y="17"/>
                </a:cxn>
                <a:cxn ang="0">
                  <a:pos x="8" y="18"/>
                </a:cxn>
                <a:cxn ang="0">
                  <a:pos x="7" y="18"/>
                </a:cxn>
                <a:cxn ang="0">
                  <a:pos x="6" y="18"/>
                </a:cxn>
                <a:cxn ang="0">
                  <a:pos x="6" y="18"/>
                </a:cxn>
                <a:cxn ang="0">
                  <a:pos x="5" y="17"/>
                </a:cxn>
                <a:cxn ang="0">
                  <a:pos x="5" y="16"/>
                </a:cxn>
                <a:cxn ang="0">
                  <a:pos x="4" y="15"/>
                </a:cxn>
                <a:cxn ang="0">
                  <a:pos x="5" y="12"/>
                </a:cxn>
                <a:cxn ang="0">
                  <a:pos x="5" y="12"/>
                </a:cxn>
                <a:cxn ang="0">
                  <a:pos x="5" y="10"/>
                </a:cxn>
                <a:cxn ang="0">
                  <a:pos x="4" y="10"/>
                </a:cxn>
                <a:cxn ang="0">
                  <a:pos x="4" y="9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8" y="3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9" y="4"/>
                </a:cxn>
                <a:cxn ang="0">
                  <a:pos x="10" y="5"/>
                </a:cxn>
                <a:cxn ang="0">
                  <a:pos x="11" y="6"/>
                </a:cxn>
                <a:cxn ang="0">
                  <a:pos x="11" y="7"/>
                </a:cxn>
                <a:cxn ang="0">
                  <a:pos x="11" y="8"/>
                </a:cxn>
                <a:cxn ang="0">
                  <a:pos x="11" y="8"/>
                </a:cxn>
                <a:cxn ang="0">
                  <a:pos x="11" y="9"/>
                </a:cxn>
                <a:cxn ang="0">
                  <a:pos x="9" y="9"/>
                </a:cxn>
                <a:cxn ang="0">
                  <a:pos x="9" y="11"/>
                </a:cxn>
                <a:cxn ang="0">
                  <a:pos x="10" y="13"/>
                </a:cxn>
                <a:cxn ang="0">
                  <a:pos x="11" y="13"/>
                </a:cxn>
                <a:cxn ang="0">
                  <a:pos x="12" y="15"/>
                </a:cxn>
                <a:cxn ang="0">
                  <a:pos x="13" y="17"/>
                </a:cxn>
                <a:cxn ang="0">
                  <a:pos x="13" y="17"/>
                </a:cxn>
              </a:cxnLst>
              <a:rect l="0" t="0" r="r" b="b"/>
              <a:pathLst>
                <a:path w="13" h="18">
                  <a:moveTo>
                    <a:pt x="13" y="17"/>
                  </a:moveTo>
                  <a:lnTo>
                    <a:pt x="12" y="17"/>
                  </a:lnTo>
                  <a:lnTo>
                    <a:pt x="11" y="17"/>
                  </a:lnTo>
                  <a:lnTo>
                    <a:pt x="10" y="17"/>
                  </a:lnTo>
                  <a:lnTo>
                    <a:pt x="8" y="18"/>
                  </a:lnTo>
                  <a:lnTo>
                    <a:pt x="7" y="18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5" y="17"/>
                  </a:lnTo>
                  <a:lnTo>
                    <a:pt x="5" y="16"/>
                  </a:lnTo>
                  <a:lnTo>
                    <a:pt x="4" y="15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5" y="10"/>
                  </a:lnTo>
                  <a:lnTo>
                    <a:pt x="4" y="10"/>
                  </a:lnTo>
                  <a:lnTo>
                    <a:pt x="4" y="9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5"/>
                  </a:lnTo>
                  <a:lnTo>
                    <a:pt x="1" y="4"/>
                  </a:lnTo>
                  <a:lnTo>
                    <a:pt x="3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4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7" y="2"/>
                  </a:lnTo>
                  <a:lnTo>
                    <a:pt x="8" y="3"/>
                  </a:lnTo>
                  <a:lnTo>
                    <a:pt x="8" y="4"/>
                  </a:lnTo>
                  <a:lnTo>
                    <a:pt x="8" y="4"/>
                  </a:lnTo>
                  <a:lnTo>
                    <a:pt x="9" y="4"/>
                  </a:lnTo>
                  <a:lnTo>
                    <a:pt x="10" y="5"/>
                  </a:lnTo>
                  <a:lnTo>
                    <a:pt x="11" y="6"/>
                  </a:lnTo>
                  <a:lnTo>
                    <a:pt x="11" y="7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11" y="9"/>
                  </a:lnTo>
                  <a:lnTo>
                    <a:pt x="9" y="9"/>
                  </a:lnTo>
                  <a:lnTo>
                    <a:pt x="9" y="11"/>
                  </a:lnTo>
                  <a:lnTo>
                    <a:pt x="10" y="13"/>
                  </a:lnTo>
                  <a:lnTo>
                    <a:pt x="11" y="13"/>
                  </a:lnTo>
                  <a:lnTo>
                    <a:pt x="12" y="15"/>
                  </a:lnTo>
                  <a:lnTo>
                    <a:pt x="13" y="17"/>
                  </a:lnTo>
                  <a:lnTo>
                    <a:pt x="13" y="17"/>
                  </a:lnTo>
                </a:path>
              </a:pathLst>
            </a:custGeom>
            <a:solidFill>
              <a:srgbClr val="DDF2FA"/>
            </a:solidFill>
            <a:ln w="6350" cap="flat" cmpd="sng">
              <a:solidFill>
                <a:srgbClr val="265DC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210" name="Freeform 114" hidden="1"/>
            <p:cNvSpPr>
              <a:spLocks/>
            </p:cNvSpPr>
            <p:nvPr/>
          </p:nvSpPr>
          <p:spPr bwMode="auto">
            <a:xfrm>
              <a:off x="1603" y="1269"/>
              <a:ext cx="129" cy="140"/>
            </a:xfrm>
            <a:custGeom>
              <a:avLst/>
              <a:gdLst/>
              <a:ahLst/>
              <a:cxnLst>
                <a:cxn ang="0">
                  <a:pos x="9" y="10"/>
                </a:cxn>
                <a:cxn ang="0">
                  <a:pos x="8" y="9"/>
                </a:cxn>
                <a:cxn ang="0">
                  <a:pos x="7" y="10"/>
                </a:cxn>
                <a:cxn ang="0">
                  <a:pos x="6" y="9"/>
                </a:cxn>
                <a:cxn ang="0">
                  <a:pos x="6" y="10"/>
                </a:cxn>
                <a:cxn ang="0">
                  <a:pos x="5" y="11"/>
                </a:cxn>
                <a:cxn ang="0">
                  <a:pos x="4" y="11"/>
                </a:cxn>
                <a:cxn ang="0">
                  <a:pos x="3" y="9"/>
                </a:cxn>
                <a:cxn ang="0">
                  <a:pos x="2" y="7"/>
                </a:cxn>
                <a:cxn ang="0">
                  <a:pos x="1" y="7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4" y="1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0" y="2"/>
                </a:cxn>
                <a:cxn ang="0">
                  <a:pos x="9" y="3"/>
                </a:cxn>
                <a:cxn ang="0">
                  <a:pos x="10" y="5"/>
                </a:cxn>
                <a:cxn ang="0">
                  <a:pos x="10" y="6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9" y="10"/>
                </a:cxn>
              </a:cxnLst>
              <a:rect l="0" t="0" r="r" b="b"/>
              <a:pathLst>
                <a:path w="10" h="11">
                  <a:moveTo>
                    <a:pt x="9" y="10"/>
                  </a:moveTo>
                  <a:lnTo>
                    <a:pt x="8" y="9"/>
                  </a:lnTo>
                  <a:lnTo>
                    <a:pt x="7" y="10"/>
                  </a:lnTo>
                  <a:lnTo>
                    <a:pt x="6" y="9"/>
                  </a:lnTo>
                  <a:lnTo>
                    <a:pt x="6" y="10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3" y="9"/>
                  </a:lnTo>
                  <a:lnTo>
                    <a:pt x="2" y="7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1"/>
                  </a:lnTo>
                  <a:lnTo>
                    <a:pt x="8" y="0"/>
                  </a:lnTo>
                  <a:lnTo>
                    <a:pt x="10" y="1"/>
                  </a:lnTo>
                  <a:lnTo>
                    <a:pt x="10" y="2"/>
                  </a:lnTo>
                  <a:lnTo>
                    <a:pt x="9" y="3"/>
                  </a:lnTo>
                  <a:lnTo>
                    <a:pt x="10" y="5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9" y="10"/>
                  </a:lnTo>
                </a:path>
              </a:pathLst>
            </a:custGeom>
            <a:solidFill>
              <a:srgbClr val="DDF2FA"/>
            </a:solidFill>
            <a:ln w="6350" cap="flat" cmpd="sng">
              <a:solidFill>
                <a:srgbClr val="265DC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211" name="Freeform 115" hidden="1"/>
            <p:cNvSpPr>
              <a:spLocks/>
            </p:cNvSpPr>
            <p:nvPr/>
          </p:nvSpPr>
          <p:spPr bwMode="auto">
            <a:xfrm>
              <a:off x="1063" y="1291"/>
              <a:ext cx="1326" cy="1389"/>
            </a:xfrm>
            <a:custGeom>
              <a:avLst/>
              <a:gdLst/>
              <a:ahLst/>
              <a:cxnLst>
                <a:cxn ang="0">
                  <a:pos x="56" y="102"/>
                </a:cxn>
                <a:cxn ang="0">
                  <a:pos x="62" y="93"/>
                </a:cxn>
                <a:cxn ang="0">
                  <a:pos x="65" y="87"/>
                </a:cxn>
                <a:cxn ang="0">
                  <a:pos x="66" y="81"/>
                </a:cxn>
                <a:cxn ang="0">
                  <a:pos x="75" y="75"/>
                </a:cxn>
                <a:cxn ang="0">
                  <a:pos x="76" y="75"/>
                </a:cxn>
                <a:cxn ang="0">
                  <a:pos x="82" y="74"/>
                </a:cxn>
                <a:cxn ang="0">
                  <a:pos x="86" y="68"/>
                </a:cxn>
                <a:cxn ang="0">
                  <a:pos x="90" y="60"/>
                </a:cxn>
                <a:cxn ang="0">
                  <a:pos x="91" y="47"/>
                </a:cxn>
                <a:cxn ang="0">
                  <a:pos x="97" y="41"/>
                </a:cxn>
                <a:cxn ang="0">
                  <a:pos x="101" y="32"/>
                </a:cxn>
                <a:cxn ang="0">
                  <a:pos x="95" y="27"/>
                </a:cxn>
                <a:cxn ang="0">
                  <a:pos x="83" y="21"/>
                </a:cxn>
                <a:cxn ang="0">
                  <a:pos x="77" y="20"/>
                </a:cxn>
                <a:cxn ang="0">
                  <a:pos x="75" y="18"/>
                </a:cxn>
                <a:cxn ang="0">
                  <a:pos x="71" y="16"/>
                </a:cxn>
                <a:cxn ang="0">
                  <a:pos x="66" y="18"/>
                </a:cxn>
                <a:cxn ang="0">
                  <a:pos x="60" y="19"/>
                </a:cxn>
                <a:cxn ang="0">
                  <a:pos x="58" y="18"/>
                </a:cxn>
                <a:cxn ang="0">
                  <a:pos x="59" y="17"/>
                </a:cxn>
                <a:cxn ang="0">
                  <a:pos x="58" y="17"/>
                </a:cxn>
                <a:cxn ang="0">
                  <a:pos x="61" y="9"/>
                </a:cxn>
                <a:cxn ang="0">
                  <a:pos x="58" y="3"/>
                </a:cxn>
                <a:cxn ang="0">
                  <a:pos x="53" y="8"/>
                </a:cxn>
                <a:cxn ang="0">
                  <a:pos x="48" y="8"/>
                </a:cxn>
                <a:cxn ang="0">
                  <a:pos x="45" y="9"/>
                </a:cxn>
                <a:cxn ang="0">
                  <a:pos x="40" y="10"/>
                </a:cxn>
                <a:cxn ang="0">
                  <a:pos x="37" y="9"/>
                </a:cxn>
                <a:cxn ang="0">
                  <a:pos x="37" y="4"/>
                </a:cxn>
                <a:cxn ang="0">
                  <a:pos x="36" y="0"/>
                </a:cxn>
                <a:cxn ang="0">
                  <a:pos x="32" y="2"/>
                </a:cxn>
                <a:cxn ang="0">
                  <a:pos x="27" y="4"/>
                </a:cxn>
                <a:cxn ang="0">
                  <a:pos x="25" y="4"/>
                </a:cxn>
                <a:cxn ang="0">
                  <a:pos x="27" y="8"/>
                </a:cxn>
                <a:cxn ang="0">
                  <a:pos x="21" y="12"/>
                </a:cxn>
                <a:cxn ang="0">
                  <a:pos x="17" y="9"/>
                </a:cxn>
                <a:cxn ang="0">
                  <a:pos x="14" y="9"/>
                </a:cxn>
                <a:cxn ang="0">
                  <a:pos x="11" y="11"/>
                </a:cxn>
                <a:cxn ang="0">
                  <a:pos x="10" y="14"/>
                </a:cxn>
                <a:cxn ang="0">
                  <a:pos x="10" y="22"/>
                </a:cxn>
                <a:cxn ang="0">
                  <a:pos x="5" y="26"/>
                </a:cxn>
                <a:cxn ang="0">
                  <a:pos x="1" y="31"/>
                </a:cxn>
                <a:cxn ang="0">
                  <a:pos x="2" y="38"/>
                </a:cxn>
                <a:cxn ang="0">
                  <a:pos x="7" y="39"/>
                </a:cxn>
                <a:cxn ang="0">
                  <a:pos x="11" y="42"/>
                </a:cxn>
                <a:cxn ang="0">
                  <a:pos x="22" y="39"/>
                </a:cxn>
                <a:cxn ang="0">
                  <a:pos x="22" y="43"/>
                </a:cxn>
                <a:cxn ang="0">
                  <a:pos x="28" y="47"/>
                </a:cxn>
                <a:cxn ang="0">
                  <a:pos x="34" y="49"/>
                </a:cxn>
                <a:cxn ang="0">
                  <a:pos x="34" y="53"/>
                </a:cxn>
                <a:cxn ang="0">
                  <a:pos x="40" y="59"/>
                </a:cxn>
                <a:cxn ang="0">
                  <a:pos x="41" y="65"/>
                </a:cxn>
                <a:cxn ang="0">
                  <a:pos x="41" y="68"/>
                </a:cxn>
                <a:cxn ang="0">
                  <a:pos x="45" y="72"/>
                </a:cxn>
                <a:cxn ang="0">
                  <a:pos x="48" y="77"/>
                </a:cxn>
                <a:cxn ang="0">
                  <a:pos x="50" y="79"/>
                </a:cxn>
                <a:cxn ang="0">
                  <a:pos x="52" y="84"/>
                </a:cxn>
                <a:cxn ang="0">
                  <a:pos x="46" y="90"/>
                </a:cxn>
                <a:cxn ang="0">
                  <a:pos x="43" y="95"/>
                </a:cxn>
                <a:cxn ang="0">
                  <a:pos x="47" y="98"/>
                </a:cxn>
                <a:cxn ang="0">
                  <a:pos x="50" y="100"/>
                </a:cxn>
                <a:cxn ang="0">
                  <a:pos x="53" y="104"/>
                </a:cxn>
              </a:cxnLst>
              <a:rect l="0" t="0" r="r" b="b"/>
              <a:pathLst>
                <a:path w="101" h="106">
                  <a:moveTo>
                    <a:pt x="53" y="106"/>
                  </a:moveTo>
                  <a:lnTo>
                    <a:pt x="54" y="105"/>
                  </a:lnTo>
                  <a:lnTo>
                    <a:pt x="55" y="103"/>
                  </a:lnTo>
                  <a:lnTo>
                    <a:pt x="56" y="102"/>
                  </a:lnTo>
                  <a:lnTo>
                    <a:pt x="59" y="99"/>
                  </a:lnTo>
                  <a:lnTo>
                    <a:pt x="61" y="96"/>
                  </a:lnTo>
                  <a:lnTo>
                    <a:pt x="61" y="95"/>
                  </a:lnTo>
                  <a:lnTo>
                    <a:pt x="62" y="93"/>
                  </a:lnTo>
                  <a:lnTo>
                    <a:pt x="63" y="91"/>
                  </a:lnTo>
                  <a:lnTo>
                    <a:pt x="64" y="91"/>
                  </a:lnTo>
                  <a:lnTo>
                    <a:pt x="65" y="90"/>
                  </a:lnTo>
                  <a:lnTo>
                    <a:pt x="65" y="87"/>
                  </a:lnTo>
                  <a:lnTo>
                    <a:pt x="66" y="86"/>
                  </a:lnTo>
                  <a:lnTo>
                    <a:pt x="65" y="86"/>
                  </a:lnTo>
                  <a:lnTo>
                    <a:pt x="65" y="83"/>
                  </a:lnTo>
                  <a:lnTo>
                    <a:pt x="66" y="81"/>
                  </a:lnTo>
                  <a:lnTo>
                    <a:pt x="70" y="78"/>
                  </a:lnTo>
                  <a:lnTo>
                    <a:pt x="72" y="77"/>
                  </a:lnTo>
                  <a:lnTo>
                    <a:pt x="73" y="76"/>
                  </a:lnTo>
                  <a:lnTo>
                    <a:pt x="75" y="75"/>
                  </a:lnTo>
                  <a:lnTo>
                    <a:pt x="76" y="75"/>
                  </a:lnTo>
                  <a:lnTo>
                    <a:pt x="76" y="75"/>
                  </a:lnTo>
                  <a:lnTo>
                    <a:pt x="76" y="74"/>
                  </a:lnTo>
                  <a:lnTo>
                    <a:pt x="76" y="75"/>
                  </a:lnTo>
                  <a:lnTo>
                    <a:pt x="77" y="74"/>
                  </a:lnTo>
                  <a:lnTo>
                    <a:pt x="78" y="74"/>
                  </a:lnTo>
                  <a:lnTo>
                    <a:pt x="79" y="74"/>
                  </a:lnTo>
                  <a:lnTo>
                    <a:pt x="82" y="74"/>
                  </a:lnTo>
                  <a:lnTo>
                    <a:pt x="82" y="73"/>
                  </a:lnTo>
                  <a:lnTo>
                    <a:pt x="85" y="72"/>
                  </a:lnTo>
                  <a:lnTo>
                    <a:pt x="85" y="70"/>
                  </a:lnTo>
                  <a:lnTo>
                    <a:pt x="86" y="68"/>
                  </a:lnTo>
                  <a:lnTo>
                    <a:pt x="87" y="66"/>
                  </a:lnTo>
                  <a:lnTo>
                    <a:pt x="88" y="65"/>
                  </a:lnTo>
                  <a:lnTo>
                    <a:pt x="89" y="61"/>
                  </a:lnTo>
                  <a:lnTo>
                    <a:pt x="90" y="60"/>
                  </a:lnTo>
                  <a:lnTo>
                    <a:pt x="90" y="55"/>
                  </a:lnTo>
                  <a:lnTo>
                    <a:pt x="90" y="51"/>
                  </a:lnTo>
                  <a:lnTo>
                    <a:pt x="90" y="48"/>
                  </a:lnTo>
                  <a:lnTo>
                    <a:pt x="91" y="47"/>
                  </a:lnTo>
                  <a:lnTo>
                    <a:pt x="92" y="47"/>
                  </a:lnTo>
                  <a:lnTo>
                    <a:pt x="92" y="47"/>
                  </a:lnTo>
                  <a:lnTo>
                    <a:pt x="94" y="43"/>
                  </a:lnTo>
                  <a:lnTo>
                    <a:pt x="97" y="41"/>
                  </a:lnTo>
                  <a:lnTo>
                    <a:pt x="97" y="41"/>
                  </a:lnTo>
                  <a:lnTo>
                    <a:pt x="100" y="37"/>
                  </a:lnTo>
                  <a:lnTo>
                    <a:pt x="101" y="34"/>
                  </a:lnTo>
                  <a:lnTo>
                    <a:pt x="101" y="32"/>
                  </a:lnTo>
                  <a:lnTo>
                    <a:pt x="101" y="31"/>
                  </a:lnTo>
                  <a:lnTo>
                    <a:pt x="100" y="28"/>
                  </a:lnTo>
                  <a:lnTo>
                    <a:pt x="99" y="27"/>
                  </a:lnTo>
                  <a:lnTo>
                    <a:pt x="95" y="27"/>
                  </a:lnTo>
                  <a:lnTo>
                    <a:pt x="91" y="23"/>
                  </a:lnTo>
                  <a:lnTo>
                    <a:pt x="89" y="22"/>
                  </a:lnTo>
                  <a:lnTo>
                    <a:pt x="88" y="21"/>
                  </a:lnTo>
                  <a:lnTo>
                    <a:pt x="83" y="21"/>
                  </a:lnTo>
                  <a:lnTo>
                    <a:pt x="79" y="20"/>
                  </a:lnTo>
                  <a:lnTo>
                    <a:pt x="78" y="20"/>
                  </a:lnTo>
                  <a:lnTo>
                    <a:pt x="76" y="21"/>
                  </a:lnTo>
                  <a:lnTo>
                    <a:pt x="77" y="20"/>
                  </a:lnTo>
                  <a:lnTo>
                    <a:pt x="76" y="19"/>
                  </a:lnTo>
                  <a:lnTo>
                    <a:pt x="76" y="19"/>
                  </a:lnTo>
                  <a:lnTo>
                    <a:pt x="76" y="19"/>
                  </a:lnTo>
                  <a:lnTo>
                    <a:pt x="75" y="18"/>
                  </a:lnTo>
                  <a:lnTo>
                    <a:pt x="74" y="18"/>
                  </a:lnTo>
                  <a:lnTo>
                    <a:pt x="74" y="17"/>
                  </a:lnTo>
                  <a:lnTo>
                    <a:pt x="72" y="16"/>
                  </a:lnTo>
                  <a:lnTo>
                    <a:pt x="71" y="16"/>
                  </a:lnTo>
                  <a:lnTo>
                    <a:pt x="69" y="15"/>
                  </a:lnTo>
                  <a:lnTo>
                    <a:pt x="67" y="15"/>
                  </a:lnTo>
                  <a:lnTo>
                    <a:pt x="67" y="16"/>
                  </a:lnTo>
                  <a:lnTo>
                    <a:pt x="66" y="18"/>
                  </a:lnTo>
                  <a:lnTo>
                    <a:pt x="65" y="18"/>
                  </a:lnTo>
                  <a:lnTo>
                    <a:pt x="64" y="20"/>
                  </a:lnTo>
                  <a:lnTo>
                    <a:pt x="63" y="18"/>
                  </a:lnTo>
                  <a:lnTo>
                    <a:pt x="60" y="19"/>
                  </a:lnTo>
                  <a:lnTo>
                    <a:pt x="59" y="19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58" y="18"/>
                  </a:lnTo>
                  <a:lnTo>
                    <a:pt x="60" y="19"/>
                  </a:lnTo>
                  <a:lnTo>
                    <a:pt x="60" y="18"/>
                  </a:lnTo>
                  <a:lnTo>
                    <a:pt x="60" y="17"/>
                  </a:lnTo>
                  <a:lnTo>
                    <a:pt x="59" y="17"/>
                  </a:lnTo>
                  <a:lnTo>
                    <a:pt x="60" y="16"/>
                  </a:lnTo>
                  <a:lnTo>
                    <a:pt x="59" y="16"/>
                  </a:lnTo>
                  <a:lnTo>
                    <a:pt x="59" y="17"/>
                  </a:lnTo>
                  <a:lnTo>
                    <a:pt x="58" y="17"/>
                  </a:lnTo>
                  <a:lnTo>
                    <a:pt x="58" y="15"/>
                  </a:lnTo>
                  <a:lnTo>
                    <a:pt x="62" y="11"/>
                  </a:lnTo>
                  <a:lnTo>
                    <a:pt x="62" y="9"/>
                  </a:lnTo>
                  <a:lnTo>
                    <a:pt x="61" y="9"/>
                  </a:lnTo>
                  <a:lnTo>
                    <a:pt x="60" y="6"/>
                  </a:lnTo>
                  <a:lnTo>
                    <a:pt x="59" y="4"/>
                  </a:lnTo>
                  <a:lnTo>
                    <a:pt x="58" y="3"/>
                  </a:lnTo>
                  <a:lnTo>
                    <a:pt x="58" y="3"/>
                  </a:lnTo>
                  <a:lnTo>
                    <a:pt x="56" y="6"/>
                  </a:lnTo>
                  <a:lnTo>
                    <a:pt x="55" y="7"/>
                  </a:lnTo>
                  <a:lnTo>
                    <a:pt x="54" y="8"/>
                  </a:lnTo>
                  <a:lnTo>
                    <a:pt x="53" y="8"/>
                  </a:lnTo>
                  <a:lnTo>
                    <a:pt x="51" y="9"/>
                  </a:lnTo>
                  <a:lnTo>
                    <a:pt x="50" y="8"/>
                  </a:lnTo>
                  <a:lnTo>
                    <a:pt x="49" y="7"/>
                  </a:lnTo>
                  <a:lnTo>
                    <a:pt x="48" y="8"/>
                  </a:lnTo>
                  <a:lnTo>
                    <a:pt x="47" y="7"/>
                  </a:lnTo>
                  <a:lnTo>
                    <a:pt x="47" y="8"/>
                  </a:lnTo>
                  <a:lnTo>
                    <a:pt x="46" y="9"/>
                  </a:lnTo>
                  <a:lnTo>
                    <a:pt x="45" y="9"/>
                  </a:lnTo>
                  <a:lnTo>
                    <a:pt x="44" y="9"/>
                  </a:lnTo>
                  <a:lnTo>
                    <a:pt x="43" y="9"/>
                  </a:lnTo>
                  <a:lnTo>
                    <a:pt x="42" y="9"/>
                  </a:lnTo>
                  <a:lnTo>
                    <a:pt x="40" y="10"/>
                  </a:lnTo>
                  <a:lnTo>
                    <a:pt x="39" y="10"/>
                  </a:lnTo>
                  <a:lnTo>
                    <a:pt x="38" y="10"/>
                  </a:lnTo>
                  <a:lnTo>
                    <a:pt x="38" y="10"/>
                  </a:lnTo>
                  <a:lnTo>
                    <a:pt x="37" y="9"/>
                  </a:lnTo>
                  <a:lnTo>
                    <a:pt x="37" y="8"/>
                  </a:lnTo>
                  <a:lnTo>
                    <a:pt x="36" y="7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2"/>
                  </a:lnTo>
                  <a:lnTo>
                    <a:pt x="36" y="2"/>
                  </a:lnTo>
                  <a:lnTo>
                    <a:pt x="36" y="1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2"/>
                  </a:lnTo>
                  <a:lnTo>
                    <a:pt x="31" y="3"/>
                  </a:lnTo>
                  <a:lnTo>
                    <a:pt x="29" y="3"/>
                  </a:lnTo>
                  <a:lnTo>
                    <a:pt x="28" y="4"/>
                  </a:lnTo>
                  <a:lnTo>
                    <a:pt x="27" y="4"/>
                  </a:lnTo>
                  <a:lnTo>
                    <a:pt x="25" y="3"/>
                  </a:lnTo>
                  <a:lnTo>
                    <a:pt x="23" y="3"/>
                  </a:lnTo>
                  <a:lnTo>
                    <a:pt x="24" y="4"/>
                  </a:lnTo>
                  <a:lnTo>
                    <a:pt x="25" y="4"/>
                  </a:lnTo>
                  <a:lnTo>
                    <a:pt x="25" y="6"/>
                  </a:lnTo>
                  <a:lnTo>
                    <a:pt x="25" y="7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5" y="9"/>
                  </a:lnTo>
                  <a:lnTo>
                    <a:pt x="25" y="10"/>
                  </a:lnTo>
                  <a:lnTo>
                    <a:pt x="22" y="11"/>
                  </a:lnTo>
                  <a:lnTo>
                    <a:pt x="21" y="12"/>
                  </a:lnTo>
                  <a:lnTo>
                    <a:pt x="19" y="12"/>
                  </a:lnTo>
                  <a:lnTo>
                    <a:pt x="18" y="10"/>
                  </a:lnTo>
                  <a:lnTo>
                    <a:pt x="17" y="11"/>
                  </a:lnTo>
                  <a:lnTo>
                    <a:pt x="17" y="9"/>
                  </a:lnTo>
                  <a:lnTo>
                    <a:pt x="16" y="9"/>
                  </a:lnTo>
                  <a:lnTo>
                    <a:pt x="15" y="9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0" y="9"/>
                  </a:lnTo>
                  <a:lnTo>
                    <a:pt x="10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2" y="12"/>
                  </a:lnTo>
                  <a:lnTo>
                    <a:pt x="11" y="12"/>
                  </a:lnTo>
                  <a:lnTo>
                    <a:pt x="10" y="12"/>
                  </a:lnTo>
                  <a:lnTo>
                    <a:pt x="10" y="14"/>
                  </a:lnTo>
                  <a:lnTo>
                    <a:pt x="11" y="15"/>
                  </a:lnTo>
                  <a:lnTo>
                    <a:pt x="11" y="17"/>
                  </a:lnTo>
                  <a:lnTo>
                    <a:pt x="11" y="19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9" y="25"/>
                  </a:lnTo>
                  <a:lnTo>
                    <a:pt x="9" y="25"/>
                  </a:lnTo>
                  <a:lnTo>
                    <a:pt x="5" y="26"/>
                  </a:lnTo>
                  <a:lnTo>
                    <a:pt x="3" y="27"/>
                  </a:lnTo>
                  <a:lnTo>
                    <a:pt x="2" y="29"/>
                  </a:lnTo>
                  <a:lnTo>
                    <a:pt x="2" y="31"/>
                  </a:lnTo>
                  <a:lnTo>
                    <a:pt x="1" y="31"/>
                  </a:lnTo>
                  <a:lnTo>
                    <a:pt x="0" y="33"/>
                  </a:lnTo>
                  <a:lnTo>
                    <a:pt x="1" y="35"/>
                  </a:lnTo>
                  <a:lnTo>
                    <a:pt x="2" y="37"/>
                  </a:lnTo>
                  <a:lnTo>
                    <a:pt x="2" y="38"/>
                  </a:lnTo>
                  <a:lnTo>
                    <a:pt x="4" y="38"/>
                  </a:lnTo>
                  <a:lnTo>
                    <a:pt x="4" y="39"/>
                  </a:lnTo>
                  <a:lnTo>
                    <a:pt x="6" y="39"/>
                  </a:lnTo>
                  <a:lnTo>
                    <a:pt x="7" y="39"/>
                  </a:lnTo>
                  <a:lnTo>
                    <a:pt x="8" y="38"/>
                  </a:lnTo>
                  <a:lnTo>
                    <a:pt x="8" y="42"/>
                  </a:lnTo>
                  <a:lnTo>
                    <a:pt x="9" y="42"/>
                  </a:lnTo>
                  <a:lnTo>
                    <a:pt x="11" y="42"/>
                  </a:lnTo>
                  <a:lnTo>
                    <a:pt x="14" y="42"/>
                  </a:lnTo>
                  <a:lnTo>
                    <a:pt x="16" y="41"/>
                  </a:lnTo>
                  <a:lnTo>
                    <a:pt x="18" y="39"/>
                  </a:lnTo>
                  <a:lnTo>
                    <a:pt x="22" y="39"/>
                  </a:lnTo>
                  <a:lnTo>
                    <a:pt x="22" y="39"/>
                  </a:lnTo>
                  <a:lnTo>
                    <a:pt x="22" y="40"/>
                  </a:lnTo>
                  <a:lnTo>
                    <a:pt x="22" y="41"/>
                  </a:lnTo>
                  <a:lnTo>
                    <a:pt x="22" y="43"/>
                  </a:lnTo>
                  <a:lnTo>
                    <a:pt x="22" y="45"/>
                  </a:lnTo>
                  <a:lnTo>
                    <a:pt x="24" y="46"/>
                  </a:lnTo>
                  <a:lnTo>
                    <a:pt x="27" y="46"/>
                  </a:lnTo>
                  <a:lnTo>
                    <a:pt x="28" y="47"/>
                  </a:lnTo>
                  <a:lnTo>
                    <a:pt x="30" y="48"/>
                  </a:lnTo>
                  <a:lnTo>
                    <a:pt x="31" y="49"/>
                  </a:lnTo>
                  <a:lnTo>
                    <a:pt x="33" y="49"/>
                  </a:lnTo>
                  <a:lnTo>
                    <a:pt x="34" y="49"/>
                  </a:lnTo>
                  <a:lnTo>
                    <a:pt x="34" y="50"/>
                  </a:lnTo>
                  <a:lnTo>
                    <a:pt x="35" y="52"/>
                  </a:lnTo>
                  <a:lnTo>
                    <a:pt x="35" y="53"/>
                  </a:lnTo>
                  <a:lnTo>
                    <a:pt x="34" y="53"/>
                  </a:lnTo>
                  <a:lnTo>
                    <a:pt x="35" y="56"/>
                  </a:lnTo>
                  <a:lnTo>
                    <a:pt x="40" y="56"/>
                  </a:lnTo>
                  <a:lnTo>
                    <a:pt x="40" y="58"/>
                  </a:lnTo>
                  <a:lnTo>
                    <a:pt x="40" y="59"/>
                  </a:lnTo>
                  <a:lnTo>
                    <a:pt x="41" y="59"/>
                  </a:lnTo>
                  <a:lnTo>
                    <a:pt x="42" y="61"/>
                  </a:lnTo>
                  <a:lnTo>
                    <a:pt x="42" y="64"/>
                  </a:lnTo>
                  <a:lnTo>
                    <a:pt x="41" y="65"/>
                  </a:lnTo>
                  <a:lnTo>
                    <a:pt x="41" y="66"/>
                  </a:lnTo>
                  <a:lnTo>
                    <a:pt x="41" y="67"/>
                  </a:lnTo>
                  <a:lnTo>
                    <a:pt x="41" y="67"/>
                  </a:lnTo>
                  <a:lnTo>
                    <a:pt x="41" y="68"/>
                  </a:lnTo>
                  <a:lnTo>
                    <a:pt x="41" y="71"/>
                  </a:lnTo>
                  <a:lnTo>
                    <a:pt x="41" y="72"/>
                  </a:lnTo>
                  <a:lnTo>
                    <a:pt x="43" y="72"/>
                  </a:lnTo>
                  <a:lnTo>
                    <a:pt x="45" y="72"/>
                  </a:lnTo>
                  <a:lnTo>
                    <a:pt x="47" y="73"/>
                  </a:lnTo>
                  <a:lnTo>
                    <a:pt x="47" y="73"/>
                  </a:lnTo>
                  <a:lnTo>
                    <a:pt x="47" y="76"/>
                  </a:lnTo>
                  <a:lnTo>
                    <a:pt x="48" y="77"/>
                  </a:lnTo>
                  <a:lnTo>
                    <a:pt x="48" y="77"/>
                  </a:lnTo>
                  <a:lnTo>
                    <a:pt x="50" y="77"/>
                  </a:lnTo>
                  <a:lnTo>
                    <a:pt x="50" y="77"/>
                  </a:lnTo>
                  <a:lnTo>
                    <a:pt x="50" y="79"/>
                  </a:lnTo>
                  <a:lnTo>
                    <a:pt x="50" y="82"/>
                  </a:lnTo>
                  <a:lnTo>
                    <a:pt x="51" y="82"/>
                  </a:lnTo>
                  <a:lnTo>
                    <a:pt x="52" y="82"/>
                  </a:lnTo>
                  <a:lnTo>
                    <a:pt x="52" y="84"/>
                  </a:lnTo>
                  <a:lnTo>
                    <a:pt x="52" y="86"/>
                  </a:lnTo>
                  <a:lnTo>
                    <a:pt x="51" y="87"/>
                  </a:lnTo>
                  <a:lnTo>
                    <a:pt x="49" y="87"/>
                  </a:lnTo>
                  <a:lnTo>
                    <a:pt x="46" y="90"/>
                  </a:lnTo>
                  <a:lnTo>
                    <a:pt x="44" y="93"/>
                  </a:lnTo>
                  <a:lnTo>
                    <a:pt x="42" y="95"/>
                  </a:lnTo>
                  <a:lnTo>
                    <a:pt x="43" y="95"/>
                  </a:lnTo>
                  <a:lnTo>
                    <a:pt x="43" y="95"/>
                  </a:lnTo>
                  <a:lnTo>
                    <a:pt x="44" y="95"/>
                  </a:lnTo>
                  <a:lnTo>
                    <a:pt x="46" y="97"/>
                  </a:lnTo>
                  <a:lnTo>
                    <a:pt x="46" y="98"/>
                  </a:lnTo>
                  <a:lnTo>
                    <a:pt x="47" y="98"/>
                  </a:lnTo>
                  <a:lnTo>
                    <a:pt x="47" y="97"/>
                  </a:lnTo>
                  <a:lnTo>
                    <a:pt x="48" y="99"/>
                  </a:lnTo>
                  <a:lnTo>
                    <a:pt x="50" y="99"/>
                  </a:lnTo>
                  <a:lnTo>
                    <a:pt x="50" y="100"/>
                  </a:lnTo>
                  <a:lnTo>
                    <a:pt x="52" y="101"/>
                  </a:lnTo>
                  <a:lnTo>
                    <a:pt x="52" y="102"/>
                  </a:lnTo>
                  <a:lnTo>
                    <a:pt x="54" y="103"/>
                  </a:lnTo>
                  <a:lnTo>
                    <a:pt x="53" y="104"/>
                  </a:lnTo>
                  <a:lnTo>
                    <a:pt x="53" y="106"/>
                  </a:lnTo>
                  <a:lnTo>
                    <a:pt x="53" y="106"/>
                  </a:lnTo>
                  <a:lnTo>
                    <a:pt x="53" y="106"/>
                  </a:lnTo>
                </a:path>
              </a:pathLst>
            </a:custGeom>
            <a:solidFill>
              <a:srgbClr val="7DD9FF"/>
            </a:solidFill>
            <a:ln w="6350" cap="flat" cmpd="sng">
              <a:solidFill>
                <a:srgbClr val="265DCA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  <p:sp>
          <p:nvSpPr>
            <p:cNvPr id="4212" name="Freeform 116" hidden="1"/>
            <p:cNvSpPr>
              <a:spLocks/>
            </p:cNvSpPr>
            <p:nvPr/>
          </p:nvSpPr>
          <p:spPr bwMode="auto">
            <a:xfrm>
              <a:off x="883" y="1056"/>
              <a:ext cx="416" cy="549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23" y="42"/>
                </a:cxn>
                <a:cxn ang="0">
                  <a:pos x="22" y="41"/>
                </a:cxn>
                <a:cxn ang="0">
                  <a:pos x="23" y="38"/>
                </a:cxn>
                <a:cxn ang="0">
                  <a:pos x="20" y="38"/>
                </a:cxn>
                <a:cxn ang="0">
                  <a:pos x="18" y="38"/>
                </a:cxn>
                <a:cxn ang="0">
                  <a:pos x="15" y="38"/>
                </a:cxn>
                <a:cxn ang="0">
                  <a:pos x="15" y="36"/>
                </a:cxn>
                <a:cxn ang="0">
                  <a:pos x="13" y="35"/>
                </a:cxn>
                <a:cxn ang="0">
                  <a:pos x="11" y="32"/>
                </a:cxn>
                <a:cxn ang="0">
                  <a:pos x="8" y="31"/>
                </a:cxn>
                <a:cxn ang="0">
                  <a:pos x="5" y="31"/>
                </a:cxn>
                <a:cxn ang="0">
                  <a:pos x="4" y="30"/>
                </a:cxn>
                <a:cxn ang="0">
                  <a:pos x="1" y="28"/>
                </a:cxn>
                <a:cxn ang="0">
                  <a:pos x="1" y="27"/>
                </a:cxn>
                <a:cxn ang="0">
                  <a:pos x="2" y="25"/>
                </a:cxn>
                <a:cxn ang="0">
                  <a:pos x="4" y="23"/>
                </a:cxn>
                <a:cxn ang="0">
                  <a:pos x="6" y="22"/>
                </a:cxn>
                <a:cxn ang="0">
                  <a:pos x="4" y="22"/>
                </a:cxn>
                <a:cxn ang="0">
                  <a:pos x="4" y="18"/>
                </a:cxn>
                <a:cxn ang="0">
                  <a:pos x="5" y="15"/>
                </a:cxn>
                <a:cxn ang="0">
                  <a:pos x="3" y="13"/>
                </a:cxn>
                <a:cxn ang="0">
                  <a:pos x="4" y="12"/>
                </a:cxn>
                <a:cxn ang="0">
                  <a:pos x="4" y="10"/>
                </a:cxn>
                <a:cxn ang="0">
                  <a:pos x="6" y="11"/>
                </a:cxn>
                <a:cxn ang="0">
                  <a:pos x="7" y="9"/>
                </a:cxn>
                <a:cxn ang="0">
                  <a:pos x="9" y="7"/>
                </a:cxn>
                <a:cxn ang="0">
                  <a:pos x="11" y="3"/>
                </a:cxn>
                <a:cxn ang="0">
                  <a:pos x="12" y="3"/>
                </a:cxn>
                <a:cxn ang="0">
                  <a:pos x="13" y="2"/>
                </a:cxn>
                <a:cxn ang="0">
                  <a:pos x="15" y="2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21" y="0"/>
                </a:cxn>
                <a:cxn ang="0">
                  <a:pos x="20" y="1"/>
                </a:cxn>
                <a:cxn ang="0">
                  <a:pos x="17" y="4"/>
                </a:cxn>
                <a:cxn ang="0">
                  <a:pos x="16" y="7"/>
                </a:cxn>
                <a:cxn ang="0">
                  <a:pos x="16" y="8"/>
                </a:cxn>
                <a:cxn ang="0">
                  <a:pos x="18" y="10"/>
                </a:cxn>
                <a:cxn ang="0">
                  <a:pos x="19" y="13"/>
                </a:cxn>
                <a:cxn ang="0">
                  <a:pos x="22" y="13"/>
                </a:cxn>
                <a:cxn ang="0">
                  <a:pos x="25" y="16"/>
                </a:cxn>
                <a:cxn ang="0">
                  <a:pos x="28" y="16"/>
                </a:cxn>
                <a:cxn ang="0">
                  <a:pos x="30" y="16"/>
                </a:cxn>
                <a:cxn ang="0">
                  <a:pos x="30" y="18"/>
                </a:cxn>
                <a:cxn ang="0">
                  <a:pos x="30" y="21"/>
                </a:cxn>
                <a:cxn ang="0">
                  <a:pos x="31" y="23"/>
                </a:cxn>
                <a:cxn ang="0">
                  <a:pos x="31" y="26"/>
                </a:cxn>
                <a:cxn ang="0">
                  <a:pos x="31" y="29"/>
                </a:cxn>
                <a:cxn ang="0">
                  <a:pos x="30" y="27"/>
                </a:cxn>
                <a:cxn ang="0">
                  <a:pos x="28" y="27"/>
                </a:cxn>
                <a:cxn ang="0">
                  <a:pos x="24" y="27"/>
                </a:cxn>
                <a:cxn ang="0">
                  <a:pos x="25" y="29"/>
                </a:cxn>
                <a:cxn ang="0">
                  <a:pos x="26" y="30"/>
                </a:cxn>
                <a:cxn ang="0">
                  <a:pos x="24" y="30"/>
                </a:cxn>
                <a:cxn ang="0">
                  <a:pos x="25" y="33"/>
                </a:cxn>
                <a:cxn ang="0">
                  <a:pos x="25" y="37"/>
                </a:cxn>
              </a:cxnLst>
              <a:rect l="0" t="0" r="r" b="b"/>
              <a:pathLst>
                <a:path w="32" h="42">
                  <a:moveTo>
                    <a:pt x="25" y="37"/>
                  </a:moveTo>
                  <a:lnTo>
                    <a:pt x="24" y="40"/>
                  </a:lnTo>
                  <a:lnTo>
                    <a:pt x="24" y="42"/>
                  </a:lnTo>
                  <a:lnTo>
                    <a:pt x="23" y="42"/>
                  </a:lnTo>
                  <a:lnTo>
                    <a:pt x="22" y="42"/>
                  </a:lnTo>
                  <a:lnTo>
                    <a:pt x="22" y="41"/>
                  </a:lnTo>
                  <a:lnTo>
                    <a:pt x="24" y="39"/>
                  </a:lnTo>
                  <a:lnTo>
                    <a:pt x="23" y="38"/>
                  </a:lnTo>
                  <a:lnTo>
                    <a:pt x="21" y="38"/>
                  </a:lnTo>
                  <a:lnTo>
                    <a:pt x="20" y="38"/>
                  </a:lnTo>
                  <a:lnTo>
                    <a:pt x="19" y="38"/>
                  </a:lnTo>
                  <a:lnTo>
                    <a:pt x="18" y="38"/>
                  </a:lnTo>
                  <a:lnTo>
                    <a:pt x="16" y="38"/>
                  </a:lnTo>
                  <a:lnTo>
                    <a:pt x="15" y="38"/>
                  </a:lnTo>
                  <a:lnTo>
                    <a:pt x="15" y="37"/>
                  </a:lnTo>
                  <a:lnTo>
                    <a:pt x="15" y="36"/>
                  </a:lnTo>
                  <a:lnTo>
                    <a:pt x="14" y="35"/>
                  </a:lnTo>
                  <a:lnTo>
                    <a:pt x="13" y="35"/>
                  </a:lnTo>
                  <a:lnTo>
                    <a:pt x="12" y="33"/>
                  </a:lnTo>
                  <a:lnTo>
                    <a:pt x="11" y="32"/>
                  </a:lnTo>
                  <a:lnTo>
                    <a:pt x="10" y="32"/>
                  </a:lnTo>
                  <a:lnTo>
                    <a:pt x="8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5" y="30"/>
                  </a:lnTo>
                  <a:lnTo>
                    <a:pt x="4" y="30"/>
                  </a:lnTo>
                  <a:lnTo>
                    <a:pt x="2" y="29"/>
                  </a:lnTo>
                  <a:lnTo>
                    <a:pt x="1" y="28"/>
                  </a:lnTo>
                  <a:lnTo>
                    <a:pt x="0" y="28"/>
                  </a:lnTo>
                  <a:lnTo>
                    <a:pt x="1" y="27"/>
                  </a:lnTo>
                  <a:lnTo>
                    <a:pt x="1" y="27"/>
                  </a:lnTo>
                  <a:lnTo>
                    <a:pt x="2" y="25"/>
                  </a:lnTo>
                  <a:lnTo>
                    <a:pt x="4" y="25"/>
                  </a:lnTo>
                  <a:lnTo>
                    <a:pt x="4" y="23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5" y="22"/>
                  </a:lnTo>
                  <a:lnTo>
                    <a:pt x="4" y="22"/>
                  </a:lnTo>
                  <a:lnTo>
                    <a:pt x="5" y="20"/>
                  </a:lnTo>
                  <a:lnTo>
                    <a:pt x="4" y="18"/>
                  </a:lnTo>
                  <a:lnTo>
                    <a:pt x="5" y="17"/>
                  </a:lnTo>
                  <a:lnTo>
                    <a:pt x="5" y="15"/>
                  </a:lnTo>
                  <a:lnTo>
                    <a:pt x="4" y="14"/>
                  </a:lnTo>
                  <a:lnTo>
                    <a:pt x="3" y="13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5" y="11"/>
                  </a:lnTo>
                  <a:lnTo>
                    <a:pt x="4" y="10"/>
                  </a:lnTo>
                  <a:lnTo>
                    <a:pt x="5" y="9"/>
                  </a:lnTo>
                  <a:lnTo>
                    <a:pt x="6" y="11"/>
                  </a:lnTo>
                  <a:lnTo>
                    <a:pt x="6" y="9"/>
                  </a:lnTo>
                  <a:lnTo>
                    <a:pt x="7" y="9"/>
                  </a:lnTo>
                  <a:lnTo>
                    <a:pt x="8" y="7"/>
                  </a:lnTo>
                  <a:lnTo>
                    <a:pt x="9" y="7"/>
                  </a:lnTo>
                  <a:lnTo>
                    <a:pt x="9" y="5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3" y="2"/>
                  </a:lnTo>
                  <a:lnTo>
                    <a:pt x="14" y="3"/>
                  </a:lnTo>
                  <a:lnTo>
                    <a:pt x="15" y="2"/>
                  </a:lnTo>
                  <a:lnTo>
                    <a:pt x="18" y="1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0" y="1"/>
                  </a:lnTo>
                  <a:lnTo>
                    <a:pt x="19" y="1"/>
                  </a:lnTo>
                  <a:lnTo>
                    <a:pt x="17" y="4"/>
                  </a:lnTo>
                  <a:lnTo>
                    <a:pt x="16" y="5"/>
                  </a:lnTo>
                  <a:lnTo>
                    <a:pt x="16" y="7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7" y="9"/>
                  </a:lnTo>
                  <a:lnTo>
                    <a:pt x="18" y="10"/>
                  </a:lnTo>
                  <a:lnTo>
                    <a:pt x="18" y="13"/>
                  </a:lnTo>
                  <a:lnTo>
                    <a:pt x="19" y="13"/>
                  </a:lnTo>
                  <a:lnTo>
                    <a:pt x="20" y="14"/>
                  </a:lnTo>
                  <a:lnTo>
                    <a:pt x="22" y="13"/>
                  </a:lnTo>
                  <a:lnTo>
                    <a:pt x="24" y="14"/>
                  </a:lnTo>
                  <a:lnTo>
                    <a:pt x="25" y="16"/>
                  </a:lnTo>
                  <a:lnTo>
                    <a:pt x="27" y="16"/>
                  </a:lnTo>
                  <a:lnTo>
                    <a:pt x="28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0" y="18"/>
                  </a:lnTo>
                  <a:lnTo>
                    <a:pt x="29" y="20"/>
                  </a:lnTo>
                  <a:lnTo>
                    <a:pt x="30" y="21"/>
                  </a:lnTo>
                  <a:lnTo>
                    <a:pt x="30" y="22"/>
                  </a:lnTo>
                  <a:lnTo>
                    <a:pt x="31" y="23"/>
                  </a:lnTo>
                  <a:lnTo>
                    <a:pt x="30" y="25"/>
                  </a:lnTo>
                  <a:lnTo>
                    <a:pt x="31" y="26"/>
                  </a:lnTo>
                  <a:lnTo>
                    <a:pt x="32" y="28"/>
                  </a:lnTo>
                  <a:lnTo>
                    <a:pt x="31" y="29"/>
                  </a:lnTo>
                  <a:lnTo>
                    <a:pt x="31" y="27"/>
                  </a:lnTo>
                  <a:lnTo>
                    <a:pt x="30" y="27"/>
                  </a:lnTo>
                  <a:lnTo>
                    <a:pt x="29" y="27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4" y="27"/>
                  </a:lnTo>
                  <a:lnTo>
                    <a:pt x="24" y="29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6" y="30"/>
                  </a:lnTo>
                  <a:lnTo>
                    <a:pt x="25" y="30"/>
                  </a:lnTo>
                  <a:lnTo>
                    <a:pt x="24" y="30"/>
                  </a:lnTo>
                  <a:lnTo>
                    <a:pt x="24" y="32"/>
                  </a:lnTo>
                  <a:lnTo>
                    <a:pt x="25" y="33"/>
                  </a:lnTo>
                  <a:lnTo>
                    <a:pt x="25" y="35"/>
                  </a:lnTo>
                  <a:lnTo>
                    <a:pt x="25" y="37"/>
                  </a:lnTo>
                  <a:lnTo>
                    <a:pt x="25" y="37"/>
                  </a:lnTo>
                </a:path>
              </a:pathLst>
            </a:custGeom>
            <a:solidFill>
              <a:srgbClr val="D7CDEB"/>
            </a:solidFill>
            <a:ln w="6350" cap="flat" cmpd="sng">
              <a:solidFill>
                <a:srgbClr val="4D3380"/>
              </a:solidFill>
              <a:prstDash val="solid"/>
              <a:round/>
              <a:headEnd/>
              <a:tailEnd/>
            </a:ln>
            <a:effectLst/>
          </p:spPr>
          <p:txBody>
            <a:bodyPr lIns="36000" tIns="36000" rIns="36000" bIns="36000" anchor="ctr"/>
            <a:lstStyle/>
            <a:p>
              <a:pPr>
                <a:defRPr/>
              </a:pPr>
              <a:endParaRPr lang="pt-BR"/>
            </a:p>
          </p:txBody>
        </p:sp>
      </p:grpSp>
      <p:sp>
        <p:nvSpPr>
          <p:cNvPr id="4213" name="LimeCircle1" hidden="1"/>
          <p:cNvSpPr>
            <a:spLocks noChangeArrowheads="1"/>
          </p:cNvSpPr>
          <p:nvPr/>
        </p:nvSpPr>
        <p:spPr bwMode="auto">
          <a:xfrm>
            <a:off x="-5062538" y="4786313"/>
            <a:ext cx="179388" cy="179387"/>
          </a:xfrm>
          <a:prstGeom prst="ellipse">
            <a:avLst/>
          </a:prstGeom>
          <a:solidFill>
            <a:srgbClr val="DBFEBC"/>
          </a:solidFill>
          <a:ln w="12700">
            <a:solidFill>
              <a:srgbClr val="00B48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1</a:t>
            </a:r>
          </a:p>
        </p:txBody>
      </p:sp>
      <p:sp>
        <p:nvSpPr>
          <p:cNvPr id="4214" name="LavenderCircle1" hidden="1"/>
          <p:cNvSpPr>
            <a:spLocks noChangeArrowheads="1"/>
          </p:cNvSpPr>
          <p:nvPr/>
        </p:nvSpPr>
        <p:spPr bwMode="auto">
          <a:xfrm>
            <a:off x="-5062538" y="5143500"/>
            <a:ext cx="179388" cy="179388"/>
          </a:xfrm>
          <a:prstGeom prst="ellipse">
            <a:avLst/>
          </a:prstGeom>
          <a:solidFill>
            <a:srgbClr val="D7CDEB"/>
          </a:solidFill>
          <a:ln w="12700">
            <a:solidFill>
              <a:srgbClr val="4D3380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2</a:t>
            </a:r>
          </a:p>
        </p:txBody>
      </p:sp>
      <p:sp>
        <p:nvSpPr>
          <p:cNvPr id="4215" name="LemonCircle1" hidden="1"/>
          <p:cNvSpPr>
            <a:spLocks noChangeArrowheads="1"/>
          </p:cNvSpPr>
          <p:nvPr/>
        </p:nvSpPr>
        <p:spPr bwMode="auto">
          <a:xfrm>
            <a:off x="-5062538" y="5518150"/>
            <a:ext cx="179388" cy="179388"/>
          </a:xfrm>
          <a:prstGeom prst="ellipse">
            <a:avLst/>
          </a:prstGeom>
          <a:solidFill>
            <a:srgbClr val="FFF5AD"/>
          </a:solidFill>
          <a:ln w="12700">
            <a:solidFill>
              <a:srgbClr val="FFCC1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3</a:t>
            </a:r>
          </a:p>
        </p:txBody>
      </p:sp>
      <p:sp>
        <p:nvSpPr>
          <p:cNvPr id="4216" name="PeachCircle1" hidden="1"/>
          <p:cNvSpPr>
            <a:spLocks noChangeArrowheads="1"/>
          </p:cNvSpPr>
          <p:nvPr/>
        </p:nvSpPr>
        <p:spPr bwMode="auto">
          <a:xfrm>
            <a:off x="-5062538" y="5864225"/>
            <a:ext cx="179388" cy="179388"/>
          </a:xfrm>
          <a:prstGeom prst="ellipse">
            <a:avLst/>
          </a:prstGeom>
          <a:solidFill>
            <a:srgbClr val="FFB385"/>
          </a:solidFill>
          <a:ln w="12700">
            <a:solidFill>
              <a:srgbClr val="FF7C2B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4</a:t>
            </a:r>
          </a:p>
        </p:txBody>
      </p:sp>
      <p:sp>
        <p:nvSpPr>
          <p:cNvPr id="4217" name="IceCircle1" hidden="1"/>
          <p:cNvSpPr>
            <a:spLocks noChangeArrowheads="1"/>
          </p:cNvSpPr>
          <p:nvPr/>
        </p:nvSpPr>
        <p:spPr bwMode="gray">
          <a:xfrm>
            <a:off x="-5062538" y="6202363"/>
            <a:ext cx="179388" cy="179387"/>
          </a:xfrm>
          <a:prstGeom prst="ellipse">
            <a:avLst/>
          </a:prstGeom>
          <a:solidFill>
            <a:srgbClr val="DDF2FA"/>
          </a:solidFill>
          <a:ln w="6350">
            <a:solidFill>
              <a:srgbClr val="265DCA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5</a:t>
            </a:r>
          </a:p>
        </p:txBody>
      </p:sp>
      <p:sp>
        <p:nvSpPr>
          <p:cNvPr id="4218" name="LimeCircle2" hidden="1"/>
          <p:cNvSpPr>
            <a:spLocks noChangeAspect="1" noChangeArrowheads="1"/>
          </p:cNvSpPr>
          <p:nvPr/>
        </p:nvSpPr>
        <p:spPr bwMode="auto">
          <a:xfrm>
            <a:off x="-4800600" y="4845050"/>
            <a:ext cx="65087" cy="65088"/>
          </a:xfrm>
          <a:prstGeom prst="ellipse">
            <a:avLst/>
          </a:prstGeom>
          <a:solidFill>
            <a:srgbClr val="DBFEBC"/>
          </a:solidFill>
          <a:ln w="12700">
            <a:solidFill>
              <a:srgbClr val="00B48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19" name="LavenderCircle2" hidden="1"/>
          <p:cNvSpPr>
            <a:spLocks noChangeAspect="1" noChangeArrowheads="1"/>
          </p:cNvSpPr>
          <p:nvPr/>
        </p:nvSpPr>
        <p:spPr bwMode="auto">
          <a:xfrm>
            <a:off x="-4800600" y="5202238"/>
            <a:ext cx="65087" cy="65087"/>
          </a:xfrm>
          <a:prstGeom prst="ellipse">
            <a:avLst/>
          </a:prstGeom>
          <a:solidFill>
            <a:srgbClr val="D7CDEB"/>
          </a:solidFill>
          <a:ln w="12700">
            <a:solidFill>
              <a:srgbClr val="4D3380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20" name="LemonCircle2" hidden="1"/>
          <p:cNvSpPr>
            <a:spLocks noChangeAspect="1" noChangeArrowheads="1"/>
          </p:cNvSpPr>
          <p:nvPr/>
        </p:nvSpPr>
        <p:spPr bwMode="auto">
          <a:xfrm>
            <a:off x="-4800600" y="5576888"/>
            <a:ext cx="65087" cy="65087"/>
          </a:xfrm>
          <a:prstGeom prst="ellipse">
            <a:avLst/>
          </a:prstGeom>
          <a:solidFill>
            <a:srgbClr val="FFF5AD"/>
          </a:solidFill>
          <a:ln w="12700">
            <a:solidFill>
              <a:srgbClr val="FFCC1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21" name="PeachCircle2" hidden="1"/>
          <p:cNvSpPr>
            <a:spLocks noChangeAspect="1" noChangeArrowheads="1"/>
          </p:cNvSpPr>
          <p:nvPr/>
        </p:nvSpPr>
        <p:spPr bwMode="auto">
          <a:xfrm>
            <a:off x="-4800600" y="5921375"/>
            <a:ext cx="63500" cy="65088"/>
          </a:xfrm>
          <a:prstGeom prst="ellipse">
            <a:avLst/>
          </a:prstGeom>
          <a:solidFill>
            <a:srgbClr val="FFB385"/>
          </a:solidFill>
          <a:ln w="12700">
            <a:solidFill>
              <a:srgbClr val="FF7C2B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22" name="IceCircle2" hidden="1"/>
          <p:cNvSpPr>
            <a:spLocks noChangeAspect="1" noChangeArrowheads="1"/>
          </p:cNvSpPr>
          <p:nvPr/>
        </p:nvSpPr>
        <p:spPr bwMode="gray">
          <a:xfrm>
            <a:off x="-4800600" y="6261100"/>
            <a:ext cx="65087" cy="65088"/>
          </a:xfrm>
          <a:prstGeom prst="ellipse">
            <a:avLst/>
          </a:prstGeom>
          <a:solidFill>
            <a:srgbClr val="DDF2FA"/>
          </a:solidFill>
          <a:ln w="6350">
            <a:solidFill>
              <a:srgbClr val="265DCA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23" name="LimeSquare1" hidden="1"/>
          <p:cNvSpPr>
            <a:spLocks noChangeArrowheads="1"/>
          </p:cNvSpPr>
          <p:nvPr/>
        </p:nvSpPr>
        <p:spPr bwMode="auto">
          <a:xfrm>
            <a:off x="-4114800" y="4787900"/>
            <a:ext cx="179387" cy="179388"/>
          </a:xfrm>
          <a:prstGeom prst="rect">
            <a:avLst/>
          </a:prstGeom>
          <a:solidFill>
            <a:srgbClr val="DBFEBC"/>
          </a:solidFill>
          <a:ln w="12700">
            <a:solidFill>
              <a:srgbClr val="00B48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1</a:t>
            </a:r>
          </a:p>
        </p:txBody>
      </p:sp>
      <p:sp>
        <p:nvSpPr>
          <p:cNvPr id="4224" name="LavenderSquare1" hidden="1"/>
          <p:cNvSpPr>
            <a:spLocks noChangeArrowheads="1"/>
          </p:cNvSpPr>
          <p:nvPr/>
        </p:nvSpPr>
        <p:spPr bwMode="auto">
          <a:xfrm>
            <a:off x="-4114800" y="5146675"/>
            <a:ext cx="179387" cy="179388"/>
          </a:xfrm>
          <a:prstGeom prst="rect">
            <a:avLst/>
          </a:prstGeom>
          <a:solidFill>
            <a:srgbClr val="D7CDEB"/>
          </a:solidFill>
          <a:ln w="12700">
            <a:solidFill>
              <a:srgbClr val="4D338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2</a:t>
            </a:r>
          </a:p>
        </p:txBody>
      </p:sp>
      <p:sp>
        <p:nvSpPr>
          <p:cNvPr id="4225" name="LemonSquare1" hidden="1"/>
          <p:cNvSpPr>
            <a:spLocks noChangeArrowheads="1"/>
          </p:cNvSpPr>
          <p:nvPr/>
        </p:nvSpPr>
        <p:spPr bwMode="auto">
          <a:xfrm>
            <a:off x="-4114800" y="5521325"/>
            <a:ext cx="179387" cy="179388"/>
          </a:xfrm>
          <a:prstGeom prst="rect">
            <a:avLst/>
          </a:prstGeom>
          <a:solidFill>
            <a:srgbClr val="FFF5AD"/>
          </a:solidFill>
          <a:ln w="12700">
            <a:solidFill>
              <a:srgbClr val="FFCC1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3</a:t>
            </a:r>
          </a:p>
        </p:txBody>
      </p:sp>
      <p:sp>
        <p:nvSpPr>
          <p:cNvPr id="4226" name="PeachSquare1" hidden="1"/>
          <p:cNvSpPr>
            <a:spLocks noChangeArrowheads="1"/>
          </p:cNvSpPr>
          <p:nvPr/>
        </p:nvSpPr>
        <p:spPr bwMode="auto">
          <a:xfrm>
            <a:off x="-4114800" y="5865813"/>
            <a:ext cx="179387" cy="179387"/>
          </a:xfrm>
          <a:prstGeom prst="rect">
            <a:avLst/>
          </a:prstGeom>
          <a:solidFill>
            <a:srgbClr val="FFB385"/>
          </a:solidFill>
          <a:ln w="12700">
            <a:solidFill>
              <a:srgbClr val="FF7C2B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4</a:t>
            </a:r>
          </a:p>
        </p:txBody>
      </p:sp>
      <p:sp>
        <p:nvSpPr>
          <p:cNvPr id="4227" name="IceSquare1" hidden="1"/>
          <p:cNvSpPr>
            <a:spLocks noChangeArrowheads="1"/>
          </p:cNvSpPr>
          <p:nvPr/>
        </p:nvSpPr>
        <p:spPr bwMode="gray">
          <a:xfrm>
            <a:off x="-4114800" y="6203950"/>
            <a:ext cx="179387" cy="179388"/>
          </a:xfrm>
          <a:prstGeom prst="rect">
            <a:avLst/>
          </a:prstGeom>
          <a:solidFill>
            <a:srgbClr val="DDF2FA"/>
          </a:solidFill>
          <a:ln w="6350">
            <a:solidFill>
              <a:srgbClr val="265DCA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5</a:t>
            </a:r>
          </a:p>
        </p:txBody>
      </p:sp>
      <p:sp>
        <p:nvSpPr>
          <p:cNvPr id="4228" name="LimeSquare2" hidden="1"/>
          <p:cNvSpPr>
            <a:spLocks noChangeAspect="1" noChangeArrowheads="1"/>
          </p:cNvSpPr>
          <p:nvPr/>
        </p:nvSpPr>
        <p:spPr bwMode="auto">
          <a:xfrm>
            <a:off x="-3810000" y="4845050"/>
            <a:ext cx="65087" cy="65088"/>
          </a:xfrm>
          <a:prstGeom prst="rect">
            <a:avLst/>
          </a:prstGeom>
          <a:solidFill>
            <a:srgbClr val="DBFEBC"/>
          </a:solidFill>
          <a:ln w="12700">
            <a:solidFill>
              <a:srgbClr val="00B48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29" name="LavenderSquare2" hidden="1"/>
          <p:cNvSpPr>
            <a:spLocks noChangeAspect="1" noChangeArrowheads="1"/>
          </p:cNvSpPr>
          <p:nvPr/>
        </p:nvSpPr>
        <p:spPr bwMode="auto">
          <a:xfrm>
            <a:off x="-3810000" y="5202238"/>
            <a:ext cx="65087" cy="65087"/>
          </a:xfrm>
          <a:prstGeom prst="rect">
            <a:avLst/>
          </a:prstGeom>
          <a:solidFill>
            <a:srgbClr val="D7CDEB"/>
          </a:solidFill>
          <a:ln w="12700">
            <a:solidFill>
              <a:srgbClr val="4D338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30" name="LemonSquare2" hidden="1"/>
          <p:cNvSpPr>
            <a:spLocks noChangeAspect="1" noChangeArrowheads="1"/>
          </p:cNvSpPr>
          <p:nvPr/>
        </p:nvSpPr>
        <p:spPr bwMode="auto">
          <a:xfrm>
            <a:off x="-3810000" y="5576888"/>
            <a:ext cx="65087" cy="65087"/>
          </a:xfrm>
          <a:prstGeom prst="rect">
            <a:avLst/>
          </a:prstGeom>
          <a:solidFill>
            <a:srgbClr val="FFF5AD"/>
          </a:solidFill>
          <a:ln w="12700">
            <a:solidFill>
              <a:srgbClr val="FFCC1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31" name="PeachSquare2" hidden="1"/>
          <p:cNvSpPr>
            <a:spLocks noChangeAspect="1" noChangeArrowheads="1"/>
          </p:cNvSpPr>
          <p:nvPr/>
        </p:nvSpPr>
        <p:spPr bwMode="auto">
          <a:xfrm>
            <a:off x="-3810000" y="5921375"/>
            <a:ext cx="63500" cy="65088"/>
          </a:xfrm>
          <a:prstGeom prst="rect">
            <a:avLst/>
          </a:prstGeom>
          <a:solidFill>
            <a:srgbClr val="FFB385"/>
          </a:solidFill>
          <a:ln w="12700">
            <a:solidFill>
              <a:srgbClr val="FF7C2B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32" name="IceSquare2" hidden="1"/>
          <p:cNvSpPr>
            <a:spLocks noChangeAspect="1" noChangeArrowheads="1"/>
          </p:cNvSpPr>
          <p:nvPr/>
        </p:nvSpPr>
        <p:spPr bwMode="gray">
          <a:xfrm>
            <a:off x="-3810000" y="6261100"/>
            <a:ext cx="65087" cy="65088"/>
          </a:xfrm>
          <a:prstGeom prst="rect">
            <a:avLst/>
          </a:prstGeom>
          <a:solidFill>
            <a:srgbClr val="DDF2FA"/>
          </a:solidFill>
          <a:ln w="6350">
            <a:solidFill>
              <a:srgbClr val="265DCA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33" name="ChromeCircle1" hidden="1"/>
          <p:cNvSpPr>
            <a:spLocks noChangeArrowheads="1"/>
          </p:cNvSpPr>
          <p:nvPr/>
        </p:nvSpPr>
        <p:spPr bwMode="auto">
          <a:xfrm>
            <a:off x="-5062538" y="6600825"/>
            <a:ext cx="179388" cy="179388"/>
          </a:xfrm>
          <a:prstGeom prst="ellipse">
            <a:avLst/>
          </a:prstGeom>
          <a:solidFill>
            <a:srgbClr val="E6E6E6"/>
          </a:solidFill>
          <a:ln w="12700">
            <a:solidFill>
              <a:srgbClr val="969696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6</a:t>
            </a:r>
          </a:p>
        </p:txBody>
      </p:sp>
      <p:sp>
        <p:nvSpPr>
          <p:cNvPr id="4234" name="ChromeCircle2" hidden="1"/>
          <p:cNvSpPr>
            <a:spLocks noChangeAspect="1" noChangeArrowheads="1"/>
          </p:cNvSpPr>
          <p:nvPr/>
        </p:nvSpPr>
        <p:spPr bwMode="auto">
          <a:xfrm>
            <a:off x="-4800600" y="6657975"/>
            <a:ext cx="65087" cy="65088"/>
          </a:xfrm>
          <a:prstGeom prst="ellipse">
            <a:avLst/>
          </a:prstGeom>
          <a:solidFill>
            <a:srgbClr val="E6E6E6"/>
          </a:solidFill>
          <a:ln w="12700">
            <a:solidFill>
              <a:srgbClr val="969696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35" name="ChromeSquare1" hidden="1"/>
          <p:cNvSpPr>
            <a:spLocks noChangeArrowheads="1"/>
          </p:cNvSpPr>
          <p:nvPr/>
        </p:nvSpPr>
        <p:spPr bwMode="auto">
          <a:xfrm>
            <a:off x="-4114800" y="6602413"/>
            <a:ext cx="179387" cy="179387"/>
          </a:xfrm>
          <a:prstGeom prst="rect">
            <a:avLst/>
          </a:prstGeom>
          <a:solidFill>
            <a:srgbClr val="E6E6E6"/>
          </a:solidFill>
          <a:ln w="12700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6</a:t>
            </a:r>
          </a:p>
        </p:txBody>
      </p:sp>
      <p:sp>
        <p:nvSpPr>
          <p:cNvPr id="4236" name="ChromeSquare2" hidden="1"/>
          <p:cNvSpPr>
            <a:spLocks noChangeAspect="1" noChangeArrowheads="1"/>
          </p:cNvSpPr>
          <p:nvPr/>
        </p:nvSpPr>
        <p:spPr bwMode="auto">
          <a:xfrm>
            <a:off x="-3810000" y="6657975"/>
            <a:ext cx="65087" cy="65088"/>
          </a:xfrm>
          <a:prstGeom prst="rect">
            <a:avLst/>
          </a:prstGeom>
          <a:solidFill>
            <a:srgbClr val="E6E6E6"/>
          </a:solidFill>
          <a:ln w="12700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37" name="LemonMap" hidden="1"/>
          <p:cNvSpPr>
            <a:spLocks noChangeArrowheads="1"/>
          </p:cNvSpPr>
          <p:nvPr/>
        </p:nvSpPr>
        <p:spPr bwMode="auto">
          <a:xfrm>
            <a:off x="-922338" y="4876800"/>
            <a:ext cx="306388" cy="306388"/>
          </a:xfrm>
          <a:prstGeom prst="rect">
            <a:avLst/>
          </a:prstGeom>
          <a:solidFill>
            <a:srgbClr val="FFF5AD"/>
          </a:solidFill>
          <a:ln w="6350">
            <a:solidFill>
              <a:srgbClr val="FFCC11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238" name="LimeMap" hidden="1"/>
          <p:cNvSpPr>
            <a:spLocks noChangeArrowheads="1"/>
          </p:cNvSpPr>
          <p:nvPr/>
        </p:nvSpPr>
        <p:spPr bwMode="auto">
          <a:xfrm>
            <a:off x="-922338" y="5257800"/>
            <a:ext cx="306388" cy="306388"/>
          </a:xfrm>
          <a:prstGeom prst="rect">
            <a:avLst/>
          </a:prstGeom>
          <a:solidFill>
            <a:srgbClr val="DBFEBC"/>
          </a:solidFill>
          <a:ln w="6350">
            <a:solidFill>
              <a:srgbClr val="00B481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239" name="IceMap" hidden="1"/>
          <p:cNvSpPr>
            <a:spLocks noChangeArrowheads="1"/>
          </p:cNvSpPr>
          <p:nvPr/>
        </p:nvSpPr>
        <p:spPr bwMode="auto">
          <a:xfrm>
            <a:off x="-922338" y="5638800"/>
            <a:ext cx="306388" cy="306388"/>
          </a:xfrm>
          <a:prstGeom prst="rect">
            <a:avLst/>
          </a:prstGeom>
          <a:solidFill>
            <a:srgbClr val="DDF2FA"/>
          </a:solidFill>
          <a:ln w="6350">
            <a:solidFill>
              <a:srgbClr val="265DCA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240" name="LavenderMap" hidden="1"/>
          <p:cNvSpPr>
            <a:spLocks noChangeArrowheads="1"/>
          </p:cNvSpPr>
          <p:nvPr/>
        </p:nvSpPr>
        <p:spPr bwMode="auto">
          <a:xfrm>
            <a:off x="-922338" y="6019800"/>
            <a:ext cx="306388" cy="306388"/>
          </a:xfrm>
          <a:prstGeom prst="rect">
            <a:avLst/>
          </a:prstGeom>
          <a:solidFill>
            <a:srgbClr val="D7CDEB"/>
          </a:solidFill>
          <a:ln w="6350">
            <a:solidFill>
              <a:srgbClr val="4D338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241" name="SkyMap" hidden="1"/>
          <p:cNvSpPr>
            <a:spLocks noChangeArrowheads="1"/>
          </p:cNvSpPr>
          <p:nvPr/>
        </p:nvSpPr>
        <p:spPr bwMode="auto">
          <a:xfrm>
            <a:off x="-922338" y="4495800"/>
            <a:ext cx="306388" cy="306388"/>
          </a:xfrm>
          <a:prstGeom prst="rect">
            <a:avLst/>
          </a:prstGeom>
          <a:solidFill>
            <a:srgbClr val="7DD9FF"/>
          </a:solidFill>
          <a:ln w="6350">
            <a:solidFill>
              <a:srgbClr val="265DCA"/>
            </a:solidFill>
            <a:miter lim="800000"/>
            <a:headEnd/>
            <a:tailEnd/>
          </a:ln>
          <a:effectLst/>
        </p:spPr>
        <p:txBody>
          <a:bodyPr wrap="none" lIns="36000" tIns="36000" rIns="36000" bIns="36000" anchor="ctr"/>
          <a:lstStyle/>
          <a:p>
            <a:pPr>
              <a:defRPr/>
            </a:pPr>
            <a:endParaRPr lang="pt-BR"/>
          </a:p>
        </p:txBody>
      </p:sp>
      <p:sp>
        <p:nvSpPr>
          <p:cNvPr id="4242" name="SilverMap" hidden="1"/>
          <p:cNvSpPr>
            <a:spLocks noChangeArrowheads="1"/>
          </p:cNvSpPr>
          <p:nvPr/>
        </p:nvSpPr>
        <p:spPr bwMode="auto">
          <a:xfrm>
            <a:off x="-922338" y="6400800"/>
            <a:ext cx="306388" cy="306388"/>
          </a:xfrm>
          <a:prstGeom prst="rect">
            <a:avLst/>
          </a:prstGeom>
          <a:solidFill>
            <a:srgbClr val="D4D4D4"/>
          </a:solidFill>
          <a:ln w="6350">
            <a:solidFill>
              <a:srgbClr val="969696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243" name="OceanBorder" hidden="1"/>
          <p:cNvSpPr>
            <a:spLocks noChangeArrowheads="1"/>
          </p:cNvSpPr>
          <p:nvPr/>
        </p:nvSpPr>
        <p:spPr bwMode="gray">
          <a:xfrm>
            <a:off x="-2697163" y="76200"/>
            <a:ext cx="252413" cy="252413"/>
          </a:xfrm>
          <a:prstGeom prst="rect">
            <a:avLst/>
          </a:prstGeom>
          <a:noFill/>
          <a:ln w="19050">
            <a:solidFill>
              <a:srgbClr val="265DCA"/>
            </a:solidFill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244" name="SunflowerBorder" hidden="1"/>
          <p:cNvSpPr>
            <a:spLocks noChangeArrowheads="1"/>
          </p:cNvSpPr>
          <p:nvPr/>
        </p:nvSpPr>
        <p:spPr bwMode="gray">
          <a:xfrm>
            <a:off x="-3000375" y="76200"/>
            <a:ext cx="252412" cy="252413"/>
          </a:xfrm>
          <a:prstGeom prst="rect">
            <a:avLst/>
          </a:prstGeom>
          <a:noFill/>
          <a:ln w="19050">
            <a:solidFill>
              <a:srgbClr val="FFCC11"/>
            </a:solidFill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245" name="ForestBorder" hidden="1"/>
          <p:cNvSpPr>
            <a:spLocks noChangeArrowheads="1"/>
          </p:cNvSpPr>
          <p:nvPr/>
        </p:nvSpPr>
        <p:spPr bwMode="gray">
          <a:xfrm>
            <a:off x="-2392363" y="76200"/>
            <a:ext cx="252413" cy="252413"/>
          </a:xfrm>
          <a:prstGeom prst="rect">
            <a:avLst/>
          </a:prstGeom>
          <a:noFill/>
          <a:ln w="19050">
            <a:solidFill>
              <a:srgbClr val="00D581"/>
            </a:solidFill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246" name="TangerineBorder" hidden="1"/>
          <p:cNvSpPr>
            <a:spLocks noChangeArrowheads="1"/>
          </p:cNvSpPr>
          <p:nvPr/>
        </p:nvSpPr>
        <p:spPr bwMode="gray">
          <a:xfrm>
            <a:off x="-1477963" y="76200"/>
            <a:ext cx="252413" cy="252413"/>
          </a:xfrm>
          <a:prstGeom prst="rect">
            <a:avLst/>
          </a:prstGeom>
          <a:noFill/>
          <a:ln w="19050">
            <a:solidFill>
              <a:srgbClr val="FF7F17"/>
            </a:solidFill>
            <a:miter lim="800000"/>
            <a:headEnd/>
            <a:tailEnd/>
          </a:ln>
          <a:effectLst/>
        </p:spPr>
        <p:txBody>
          <a:bodyPr lIns="35941" tIns="35941" rIns="18000" bIns="35941" anchor="ctr" anchorCtr="1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247" name="GrapeBorder" hidden="1"/>
          <p:cNvSpPr>
            <a:spLocks noChangeArrowheads="1"/>
          </p:cNvSpPr>
          <p:nvPr/>
        </p:nvSpPr>
        <p:spPr bwMode="gray">
          <a:xfrm>
            <a:off x="-1782763" y="76200"/>
            <a:ext cx="252413" cy="252413"/>
          </a:xfrm>
          <a:prstGeom prst="rect">
            <a:avLst/>
          </a:prstGeom>
          <a:noFill/>
          <a:ln w="19050">
            <a:solidFill>
              <a:srgbClr val="4D3380"/>
            </a:solidFill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248" name="SteelBorder" hidden="1"/>
          <p:cNvSpPr>
            <a:spLocks noChangeArrowheads="1"/>
          </p:cNvSpPr>
          <p:nvPr/>
        </p:nvSpPr>
        <p:spPr bwMode="gray">
          <a:xfrm flipH="1">
            <a:off x="-2087563" y="76200"/>
            <a:ext cx="252413" cy="252413"/>
          </a:xfrm>
          <a:prstGeom prst="rect">
            <a:avLst/>
          </a:prstGeom>
          <a:noFill/>
          <a:ln w="19050">
            <a:solidFill>
              <a:srgbClr val="969696"/>
            </a:solidFill>
            <a:miter lim="800000"/>
            <a:headEnd type="none" w="sm" len="sm"/>
            <a:tailEnd type="none" w="sm" len="sm"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249" name="Black" hidden="1"/>
          <p:cNvSpPr>
            <a:spLocks noChangeArrowheads="1"/>
          </p:cNvSpPr>
          <p:nvPr/>
        </p:nvSpPr>
        <p:spPr bwMode="gray">
          <a:xfrm>
            <a:off x="-2976563" y="1905000"/>
            <a:ext cx="252413" cy="252413"/>
          </a:xfrm>
          <a:prstGeom prst="rect">
            <a:avLst/>
          </a:prstGeom>
          <a:solidFill>
            <a:srgbClr val="000000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FFFFFF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250" name="White" hidden="1"/>
          <p:cNvSpPr>
            <a:spLocks noChangeArrowheads="1"/>
          </p:cNvSpPr>
          <p:nvPr/>
        </p:nvSpPr>
        <p:spPr bwMode="gray">
          <a:xfrm flipH="1">
            <a:off x="-2673350" y="1905000"/>
            <a:ext cx="252412" cy="252413"/>
          </a:xfrm>
          <a:prstGeom prst="rect">
            <a:avLst/>
          </a:prstGeom>
          <a:solidFill>
            <a:srgbClr val="FFFFFF"/>
          </a:solidFill>
          <a:ln w="19050">
            <a:noFill/>
            <a:miter lim="800000"/>
            <a:headEnd/>
            <a:tailEnd/>
          </a:ln>
          <a:effectLst/>
        </p:spPr>
        <p:txBody>
          <a:bodyPr lIns="35941" tIns="35941" rIns="18000" bIns="35941" anchor="ctr"/>
          <a:lstStyle/>
          <a:p>
            <a:pPr algn="ctr" eaLnBrk="0" hangingPunct="0">
              <a:defRPr/>
            </a:pPr>
            <a:r>
              <a:rPr lang="en-GB" sz="1200">
                <a:solidFill>
                  <a:srgbClr val="000000"/>
                </a:solidFill>
                <a:latin typeface="Frutiger 45 Light" pitchFamily="34" charset="0"/>
              </a:rPr>
              <a:t>A</a:t>
            </a:r>
          </a:p>
        </p:txBody>
      </p:sp>
      <p:sp>
        <p:nvSpPr>
          <p:cNvPr id="4251" name="PlainMap" hidden="1"/>
          <p:cNvSpPr>
            <a:spLocks noChangeArrowheads="1"/>
          </p:cNvSpPr>
          <p:nvPr/>
        </p:nvSpPr>
        <p:spPr bwMode="auto">
          <a:xfrm>
            <a:off x="-458788" y="6400800"/>
            <a:ext cx="306388" cy="306388"/>
          </a:xfrm>
          <a:prstGeom prst="rect">
            <a:avLst/>
          </a:prstGeom>
          <a:solidFill>
            <a:srgbClr val="D4D4D4"/>
          </a:solidFill>
          <a:ln w="6350">
            <a:solidFill>
              <a:srgbClr val="D4D4D4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252" name="ButtercupMap" hidden="1"/>
          <p:cNvSpPr>
            <a:spLocks noChangeArrowheads="1"/>
          </p:cNvSpPr>
          <p:nvPr/>
        </p:nvSpPr>
        <p:spPr bwMode="gray">
          <a:xfrm>
            <a:off x="-460375" y="4876800"/>
            <a:ext cx="306387" cy="306388"/>
          </a:xfrm>
          <a:prstGeom prst="rect">
            <a:avLst/>
          </a:prstGeom>
          <a:solidFill>
            <a:srgbClr val="FAE66E"/>
          </a:solidFill>
          <a:ln w="19050">
            <a:solidFill>
              <a:srgbClr val="FFCC11"/>
            </a:solidFill>
            <a:miter lim="800000"/>
            <a:headEnd/>
            <a:tailEnd/>
          </a:ln>
        </p:spPr>
        <p:txBody>
          <a:bodyPr lIns="35941" tIns="35941" rIns="35941" bIns="35941" anchor="ctr"/>
          <a:lstStyle/>
          <a:p>
            <a:pPr algn="ctr" eaLnBrk="0" hangingPunct="0">
              <a:defRPr/>
            </a:pPr>
            <a:endParaRPr lang="en-US" sz="1800">
              <a:latin typeface="Frutiger 45 Light" pitchFamily="34" charset="0"/>
            </a:endParaRPr>
          </a:p>
        </p:txBody>
      </p:sp>
      <p:sp>
        <p:nvSpPr>
          <p:cNvPr id="4253" name="LeafMap" hidden="1"/>
          <p:cNvSpPr>
            <a:spLocks noChangeArrowheads="1"/>
          </p:cNvSpPr>
          <p:nvPr/>
        </p:nvSpPr>
        <p:spPr bwMode="gray">
          <a:xfrm>
            <a:off x="-460375" y="5257800"/>
            <a:ext cx="306387" cy="306388"/>
          </a:xfrm>
          <a:prstGeom prst="rect">
            <a:avLst/>
          </a:prstGeom>
          <a:solidFill>
            <a:srgbClr val="87E1AA"/>
          </a:solidFill>
          <a:ln w="19050">
            <a:solidFill>
              <a:srgbClr val="00B481"/>
            </a:solidFill>
            <a:miter lim="800000"/>
            <a:headEnd/>
            <a:tailEnd/>
          </a:ln>
        </p:spPr>
        <p:txBody>
          <a:bodyPr lIns="35941" tIns="35941" rIns="35941" bIns="35941" anchor="ctr"/>
          <a:lstStyle/>
          <a:p>
            <a:pPr algn="ctr" eaLnBrk="0" hangingPunct="0">
              <a:defRPr/>
            </a:pPr>
            <a:endParaRPr lang="en-US" sz="1800">
              <a:latin typeface="Frutiger 45 Light" pitchFamily="34" charset="0"/>
            </a:endParaRPr>
          </a:p>
        </p:txBody>
      </p:sp>
      <p:sp>
        <p:nvSpPr>
          <p:cNvPr id="4254" name="MangoMap" hidden="1"/>
          <p:cNvSpPr>
            <a:spLocks noChangeArrowheads="1"/>
          </p:cNvSpPr>
          <p:nvPr/>
        </p:nvSpPr>
        <p:spPr bwMode="gray">
          <a:xfrm>
            <a:off x="-460375" y="5638800"/>
            <a:ext cx="306387" cy="306388"/>
          </a:xfrm>
          <a:prstGeom prst="rect">
            <a:avLst/>
          </a:prstGeom>
          <a:solidFill>
            <a:srgbClr val="FFDCC7"/>
          </a:solidFill>
          <a:ln w="19050">
            <a:solidFill>
              <a:srgbClr val="FF7F17"/>
            </a:solidFill>
            <a:miter lim="800000"/>
            <a:headEnd/>
            <a:tailEnd/>
          </a:ln>
        </p:spPr>
        <p:txBody>
          <a:bodyPr lIns="35941" tIns="35941" rIns="35941" bIns="35941" anchor="ctr"/>
          <a:lstStyle/>
          <a:p>
            <a:pPr algn="ctr" eaLnBrk="0" hangingPunct="0">
              <a:defRPr/>
            </a:pPr>
            <a:endParaRPr lang="en-US" sz="1800">
              <a:latin typeface="Frutiger 45 Light" pitchFamily="34" charset="0"/>
            </a:endParaRPr>
          </a:p>
        </p:txBody>
      </p:sp>
      <p:sp>
        <p:nvSpPr>
          <p:cNvPr id="4255" name="HeatherMap" hidden="1"/>
          <p:cNvSpPr>
            <a:spLocks noChangeArrowheads="1"/>
          </p:cNvSpPr>
          <p:nvPr/>
        </p:nvSpPr>
        <p:spPr bwMode="gray">
          <a:xfrm>
            <a:off x="-460375" y="6019800"/>
            <a:ext cx="306387" cy="306388"/>
          </a:xfrm>
          <a:prstGeom prst="rect">
            <a:avLst/>
          </a:prstGeom>
          <a:solidFill>
            <a:srgbClr val="B8A6DC"/>
          </a:solidFill>
          <a:ln w="19050">
            <a:solidFill>
              <a:srgbClr val="6F4BB7"/>
            </a:solidFill>
            <a:miter lim="800000"/>
            <a:headEnd/>
            <a:tailEnd/>
          </a:ln>
        </p:spPr>
        <p:txBody>
          <a:bodyPr lIns="35941" tIns="35941" rIns="35941" bIns="35941" anchor="ctr"/>
          <a:lstStyle/>
          <a:p>
            <a:pPr algn="ctr" eaLnBrk="0" hangingPunct="0">
              <a:defRPr/>
            </a:pPr>
            <a:endParaRPr lang="en-US" sz="1800">
              <a:latin typeface="Frutiger 45 Light" pitchFamily="34" charset="0"/>
            </a:endParaRPr>
          </a:p>
        </p:txBody>
      </p:sp>
      <p:sp>
        <p:nvSpPr>
          <p:cNvPr id="4256" name="ForestCircle1" hidden="1"/>
          <p:cNvSpPr>
            <a:spLocks noChangeArrowheads="1"/>
          </p:cNvSpPr>
          <p:nvPr/>
        </p:nvSpPr>
        <p:spPr bwMode="auto">
          <a:xfrm>
            <a:off x="-4648200" y="4786313"/>
            <a:ext cx="179387" cy="179387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B48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1</a:t>
            </a:r>
          </a:p>
        </p:txBody>
      </p:sp>
      <p:sp>
        <p:nvSpPr>
          <p:cNvPr id="4257" name="GrapeCircle1" hidden="1"/>
          <p:cNvSpPr>
            <a:spLocks noChangeArrowheads="1"/>
          </p:cNvSpPr>
          <p:nvPr/>
        </p:nvSpPr>
        <p:spPr bwMode="auto">
          <a:xfrm>
            <a:off x="-4648200" y="5143500"/>
            <a:ext cx="179387" cy="17938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4D3380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2</a:t>
            </a:r>
          </a:p>
        </p:txBody>
      </p:sp>
      <p:sp>
        <p:nvSpPr>
          <p:cNvPr id="4258" name="SunflowerCircle1" hidden="1"/>
          <p:cNvSpPr>
            <a:spLocks noChangeArrowheads="1"/>
          </p:cNvSpPr>
          <p:nvPr/>
        </p:nvSpPr>
        <p:spPr bwMode="auto">
          <a:xfrm>
            <a:off x="-4648200" y="5518150"/>
            <a:ext cx="179387" cy="17938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CC1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3</a:t>
            </a:r>
          </a:p>
        </p:txBody>
      </p:sp>
      <p:sp>
        <p:nvSpPr>
          <p:cNvPr id="4259" name="TangerineCircle1" hidden="1"/>
          <p:cNvSpPr>
            <a:spLocks noChangeArrowheads="1"/>
          </p:cNvSpPr>
          <p:nvPr/>
        </p:nvSpPr>
        <p:spPr bwMode="auto">
          <a:xfrm>
            <a:off x="-4648200" y="5864225"/>
            <a:ext cx="179387" cy="17938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7C2B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4</a:t>
            </a:r>
          </a:p>
        </p:txBody>
      </p:sp>
      <p:sp>
        <p:nvSpPr>
          <p:cNvPr id="4260" name="OceanCircle1" hidden="1"/>
          <p:cNvSpPr>
            <a:spLocks noChangeArrowheads="1"/>
          </p:cNvSpPr>
          <p:nvPr/>
        </p:nvSpPr>
        <p:spPr bwMode="gray">
          <a:xfrm>
            <a:off x="-4648200" y="6202363"/>
            <a:ext cx="179387" cy="179387"/>
          </a:xfrm>
          <a:prstGeom prst="ellipse">
            <a:avLst/>
          </a:prstGeom>
          <a:solidFill>
            <a:srgbClr val="FFFFFF"/>
          </a:solidFill>
          <a:ln w="6350">
            <a:solidFill>
              <a:srgbClr val="265DCA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5</a:t>
            </a:r>
          </a:p>
        </p:txBody>
      </p:sp>
      <p:sp>
        <p:nvSpPr>
          <p:cNvPr id="4261" name="ForestCircle2" hidden="1"/>
          <p:cNvSpPr>
            <a:spLocks noChangeAspect="1" noChangeArrowheads="1"/>
          </p:cNvSpPr>
          <p:nvPr/>
        </p:nvSpPr>
        <p:spPr bwMode="auto">
          <a:xfrm>
            <a:off x="-4386263" y="4845050"/>
            <a:ext cx="65088" cy="6508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B48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62" name="GrapeCircle2" hidden="1"/>
          <p:cNvSpPr>
            <a:spLocks noChangeAspect="1" noChangeArrowheads="1"/>
          </p:cNvSpPr>
          <p:nvPr/>
        </p:nvSpPr>
        <p:spPr bwMode="auto">
          <a:xfrm>
            <a:off x="-4386263" y="5202238"/>
            <a:ext cx="65088" cy="65087"/>
          </a:xfrm>
          <a:prstGeom prst="ellipse">
            <a:avLst/>
          </a:prstGeom>
          <a:solidFill>
            <a:srgbClr val="FFFFFF"/>
          </a:solidFill>
          <a:ln w="12700">
            <a:solidFill>
              <a:srgbClr val="4D3380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63" name="SunflowerCircle2" hidden="1"/>
          <p:cNvSpPr>
            <a:spLocks noChangeAspect="1" noChangeArrowheads="1"/>
          </p:cNvSpPr>
          <p:nvPr/>
        </p:nvSpPr>
        <p:spPr bwMode="auto">
          <a:xfrm>
            <a:off x="-4386263" y="5576888"/>
            <a:ext cx="65088" cy="65087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CC1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64" name="TangerineCircle2" hidden="1"/>
          <p:cNvSpPr>
            <a:spLocks noChangeAspect="1" noChangeArrowheads="1"/>
          </p:cNvSpPr>
          <p:nvPr/>
        </p:nvSpPr>
        <p:spPr bwMode="auto">
          <a:xfrm>
            <a:off x="-4386263" y="5921375"/>
            <a:ext cx="63500" cy="6508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FF7C2B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65" name="OceanCircle2" hidden="1"/>
          <p:cNvSpPr>
            <a:spLocks noChangeAspect="1" noChangeArrowheads="1"/>
          </p:cNvSpPr>
          <p:nvPr/>
        </p:nvSpPr>
        <p:spPr bwMode="gray">
          <a:xfrm>
            <a:off x="-4386263" y="6261100"/>
            <a:ext cx="65088" cy="65088"/>
          </a:xfrm>
          <a:prstGeom prst="ellipse">
            <a:avLst/>
          </a:prstGeom>
          <a:solidFill>
            <a:srgbClr val="FFFFFF"/>
          </a:solidFill>
          <a:ln w="6350">
            <a:solidFill>
              <a:srgbClr val="265DCA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66" name="SteelCircle1" hidden="1"/>
          <p:cNvSpPr>
            <a:spLocks noChangeArrowheads="1"/>
          </p:cNvSpPr>
          <p:nvPr/>
        </p:nvSpPr>
        <p:spPr bwMode="auto">
          <a:xfrm>
            <a:off x="-4648200" y="6600825"/>
            <a:ext cx="179387" cy="17938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969696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6</a:t>
            </a:r>
          </a:p>
        </p:txBody>
      </p:sp>
      <p:sp>
        <p:nvSpPr>
          <p:cNvPr id="4267" name="SteelCircle2" hidden="1"/>
          <p:cNvSpPr>
            <a:spLocks noChangeAspect="1" noChangeArrowheads="1"/>
          </p:cNvSpPr>
          <p:nvPr/>
        </p:nvSpPr>
        <p:spPr bwMode="auto">
          <a:xfrm>
            <a:off x="-4386263" y="6657975"/>
            <a:ext cx="65088" cy="6508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969696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68" name="ForestSquare1" hidden="1"/>
          <p:cNvSpPr>
            <a:spLocks noChangeArrowheads="1"/>
          </p:cNvSpPr>
          <p:nvPr/>
        </p:nvSpPr>
        <p:spPr bwMode="auto">
          <a:xfrm>
            <a:off x="-3657600" y="4787900"/>
            <a:ext cx="179387" cy="179388"/>
          </a:xfrm>
          <a:prstGeom prst="rect">
            <a:avLst/>
          </a:prstGeom>
          <a:solidFill>
            <a:srgbClr val="FFFFFF"/>
          </a:solidFill>
          <a:ln w="12700">
            <a:solidFill>
              <a:srgbClr val="00B48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1</a:t>
            </a:r>
          </a:p>
        </p:txBody>
      </p:sp>
      <p:sp>
        <p:nvSpPr>
          <p:cNvPr id="4269" name="GrapeSquare1" hidden="1"/>
          <p:cNvSpPr>
            <a:spLocks noChangeArrowheads="1"/>
          </p:cNvSpPr>
          <p:nvPr/>
        </p:nvSpPr>
        <p:spPr bwMode="auto">
          <a:xfrm>
            <a:off x="-3657600" y="5146675"/>
            <a:ext cx="179387" cy="179388"/>
          </a:xfrm>
          <a:prstGeom prst="rect">
            <a:avLst/>
          </a:prstGeom>
          <a:solidFill>
            <a:srgbClr val="FFFFFF"/>
          </a:solidFill>
          <a:ln w="12700">
            <a:solidFill>
              <a:srgbClr val="4D338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2</a:t>
            </a:r>
          </a:p>
        </p:txBody>
      </p:sp>
      <p:sp>
        <p:nvSpPr>
          <p:cNvPr id="4270" name="SunflowerSquare1" hidden="1"/>
          <p:cNvSpPr>
            <a:spLocks noChangeArrowheads="1"/>
          </p:cNvSpPr>
          <p:nvPr/>
        </p:nvSpPr>
        <p:spPr bwMode="auto">
          <a:xfrm>
            <a:off x="-3657600" y="5521325"/>
            <a:ext cx="179387" cy="179388"/>
          </a:xfrm>
          <a:prstGeom prst="rect">
            <a:avLst/>
          </a:prstGeom>
          <a:solidFill>
            <a:srgbClr val="FFFFFF"/>
          </a:solidFill>
          <a:ln w="12700">
            <a:solidFill>
              <a:srgbClr val="FFCC1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3</a:t>
            </a:r>
          </a:p>
        </p:txBody>
      </p:sp>
      <p:sp>
        <p:nvSpPr>
          <p:cNvPr id="4271" name="TangerineSquare1" hidden="1"/>
          <p:cNvSpPr>
            <a:spLocks noChangeArrowheads="1"/>
          </p:cNvSpPr>
          <p:nvPr/>
        </p:nvSpPr>
        <p:spPr bwMode="auto">
          <a:xfrm>
            <a:off x="-3657600" y="5865813"/>
            <a:ext cx="179387" cy="179387"/>
          </a:xfrm>
          <a:prstGeom prst="rect">
            <a:avLst/>
          </a:prstGeom>
          <a:solidFill>
            <a:srgbClr val="FFFFFF"/>
          </a:solidFill>
          <a:ln w="12700">
            <a:solidFill>
              <a:srgbClr val="FF7C2B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4</a:t>
            </a:r>
          </a:p>
        </p:txBody>
      </p:sp>
      <p:sp>
        <p:nvSpPr>
          <p:cNvPr id="4272" name="OceanSquare1" hidden="1"/>
          <p:cNvSpPr>
            <a:spLocks noChangeArrowheads="1"/>
          </p:cNvSpPr>
          <p:nvPr/>
        </p:nvSpPr>
        <p:spPr bwMode="gray">
          <a:xfrm>
            <a:off x="-3657600" y="6203950"/>
            <a:ext cx="179387" cy="179388"/>
          </a:xfrm>
          <a:prstGeom prst="rect">
            <a:avLst/>
          </a:prstGeom>
          <a:solidFill>
            <a:srgbClr val="FFFFFF"/>
          </a:solidFill>
          <a:ln w="6350">
            <a:solidFill>
              <a:srgbClr val="265DCA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5</a:t>
            </a:r>
          </a:p>
        </p:txBody>
      </p:sp>
      <p:sp>
        <p:nvSpPr>
          <p:cNvPr id="4273" name="ForestSquare2" hidden="1"/>
          <p:cNvSpPr>
            <a:spLocks noChangeAspect="1" noChangeArrowheads="1"/>
          </p:cNvSpPr>
          <p:nvPr/>
        </p:nvSpPr>
        <p:spPr bwMode="auto">
          <a:xfrm>
            <a:off x="-3352800" y="4845050"/>
            <a:ext cx="65087" cy="65088"/>
          </a:xfrm>
          <a:prstGeom prst="rect">
            <a:avLst/>
          </a:prstGeom>
          <a:solidFill>
            <a:srgbClr val="FFFFFF"/>
          </a:solidFill>
          <a:ln w="12700">
            <a:solidFill>
              <a:srgbClr val="00B48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74" name="GrapeSquare2" hidden="1"/>
          <p:cNvSpPr>
            <a:spLocks noChangeAspect="1" noChangeArrowheads="1"/>
          </p:cNvSpPr>
          <p:nvPr/>
        </p:nvSpPr>
        <p:spPr bwMode="auto">
          <a:xfrm>
            <a:off x="-3352800" y="5202238"/>
            <a:ext cx="65087" cy="65087"/>
          </a:xfrm>
          <a:prstGeom prst="rect">
            <a:avLst/>
          </a:prstGeom>
          <a:solidFill>
            <a:srgbClr val="FFFFFF"/>
          </a:solidFill>
          <a:ln w="12700">
            <a:solidFill>
              <a:srgbClr val="4D338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75" name="SunflowerSquare2" hidden="1"/>
          <p:cNvSpPr>
            <a:spLocks noChangeAspect="1" noChangeArrowheads="1"/>
          </p:cNvSpPr>
          <p:nvPr/>
        </p:nvSpPr>
        <p:spPr bwMode="auto">
          <a:xfrm>
            <a:off x="-3352800" y="5576888"/>
            <a:ext cx="65087" cy="65087"/>
          </a:xfrm>
          <a:prstGeom prst="rect">
            <a:avLst/>
          </a:prstGeom>
          <a:solidFill>
            <a:srgbClr val="FFFFFF"/>
          </a:solidFill>
          <a:ln w="12700">
            <a:solidFill>
              <a:srgbClr val="FFCC1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76" name="TangerineSquare2" hidden="1"/>
          <p:cNvSpPr>
            <a:spLocks noChangeAspect="1" noChangeArrowheads="1"/>
          </p:cNvSpPr>
          <p:nvPr/>
        </p:nvSpPr>
        <p:spPr bwMode="auto">
          <a:xfrm>
            <a:off x="-3352800" y="5921375"/>
            <a:ext cx="63500" cy="65088"/>
          </a:xfrm>
          <a:prstGeom prst="rect">
            <a:avLst/>
          </a:prstGeom>
          <a:solidFill>
            <a:srgbClr val="FFFFFF"/>
          </a:solidFill>
          <a:ln w="12700">
            <a:solidFill>
              <a:srgbClr val="FF7C2B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77" name="OceanSquare2" hidden="1"/>
          <p:cNvSpPr>
            <a:spLocks noChangeAspect="1" noChangeArrowheads="1"/>
          </p:cNvSpPr>
          <p:nvPr/>
        </p:nvSpPr>
        <p:spPr bwMode="gray">
          <a:xfrm>
            <a:off x="-3352800" y="6261100"/>
            <a:ext cx="65087" cy="65088"/>
          </a:xfrm>
          <a:prstGeom prst="rect">
            <a:avLst/>
          </a:prstGeom>
          <a:solidFill>
            <a:srgbClr val="FFFFFF"/>
          </a:solidFill>
          <a:ln w="6350">
            <a:solidFill>
              <a:srgbClr val="265DCA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78" name="SteelSquare1" hidden="1"/>
          <p:cNvSpPr>
            <a:spLocks noChangeArrowheads="1"/>
          </p:cNvSpPr>
          <p:nvPr/>
        </p:nvSpPr>
        <p:spPr bwMode="auto">
          <a:xfrm>
            <a:off x="-3657600" y="6602413"/>
            <a:ext cx="179387" cy="179387"/>
          </a:xfrm>
          <a:prstGeom prst="rect">
            <a:avLst/>
          </a:prstGeom>
          <a:solidFill>
            <a:srgbClr val="FFFFFF"/>
          </a:solidFill>
          <a:ln w="12700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900" b="1">
                <a:solidFill>
                  <a:srgbClr val="000000"/>
                </a:solidFill>
                <a:latin typeface="Frutiger 45 Light" pitchFamily="34" charset="0"/>
              </a:rPr>
              <a:t>6</a:t>
            </a:r>
          </a:p>
        </p:txBody>
      </p:sp>
      <p:sp>
        <p:nvSpPr>
          <p:cNvPr id="4279" name="SteelSquare2" hidden="1"/>
          <p:cNvSpPr>
            <a:spLocks noChangeAspect="1" noChangeArrowheads="1"/>
          </p:cNvSpPr>
          <p:nvPr/>
        </p:nvSpPr>
        <p:spPr bwMode="auto">
          <a:xfrm>
            <a:off x="-3352800" y="6657975"/>
            <a:ext cx="65087" cy="65088"/>
          </a:xfrm>
          <a:prstGeom prst="rect">
            <a:avLst/>
          </a:prstGeom>
          <a:solidFill>
            <a:srgbClr val="FFFFFF"/>
          </a:solidFill>
          <a:ln w="12700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80" name="LimeDiamond1" hidden="1"/>
          <p:cNvSpPr>
            <a:spLocks noChangeArrowheads="1"/>
          </p:cNvSpPr>
          <p:nvPr/>
        </p:nvSpPr>
        <p:spPr bwMode="auto">
          <a:xfrm>
            <a:off x="-6477000" y="1981200"/>
            <a:ext cx="1079500" cy="1079500"/>
          </a:xfrm>
          <a:prstGeom prst="diamond">
            <a:avLst/>
          </a:prstGeom>
          <a:solidFill>
            <a:srgbClr val="DBFEBC"/>
          </a:solidFill>
          <a:ln w="12700">
            <a:solidFill>
              <a:srgbClr val="00B48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4800" b="1">
                <a:solidFill>
                  <a:srgbClr val="000000"/>
                </a:solidFill>
                <a:latin typeface="Frutiger 45 Light" pitchFamily="34" charset="0"/>
              </a:rPr>
              <a:t>1</a:t>
            </a:r>
          </a:p>
        </p:txBody>
      </p:sp>
      <p:sp>
        <p:nvSpPr>
          <p:cNvPr id="4281" name="LavenderDiamond1" hidden="1"/>
          <p:cNvSpPr>
            <a:spLocks noChangeArrowheads="1"/>
          </p:cNvSpPr>
          <p:nvPr/>
        </p:nvSpPr>
        <p:spPr bwMode="auto">
          <a:xfrm>
            <a:off x="-6477000" y="2339975"/>
            <a:ext cx="1079500" cy="1079500"/>
          </a:xfrm>
          <a:prstGeom prst="diamond">
            <a:avLst/>
          </a:prstGeom>
          <a:solidFill>
            <a:srgbClr val="D7CDEB"/>
          </a:solidFill>
          <a:ln w="12700">
            <a:solidFill>
              <a:srgbClr val="4D338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4800" b="1">
                <a:solidFill>
                  <a:srgbClr val="000000"/>
                </a:solidFill>
                <a:latin typeface="Frutiger 45 Light" pitchFamily="34" charset="0"/>
              </a:rPr>
              <a:t>2</a:t>
            </a:r>
          </a:p>
        </p:txBody>
      </p:sp>
      <p:sp>
        <p:nvSpPr>
          <p:cNvPr id="4282" name="LemonDiamond1" hidden="1"/>
          <p:cNvSpPr>
            <a:spLocks noChangeArrowheads="1"/>
          </p:cNvSpPr>
          <p:nvPr/>
        </p:nvSpPr>
        <p:spPr bwMode="auto">
          <a:xfrm>
            <a:off x="-6477000" y="2714625"/>
            <a:ext cx="1079500" cy="1079500"/>
          </a:xfrm>
          <a:prstGeom prst="diamond">
            <a:avLst/>
          </a:prstGeom>
          <a:solidFill>
            <a:srgbClr val="FFF5AD"/>
          </a:solidFill>
          <a:ln w="12700">
            <a:solidFill>
              <a:srgbClr val="FFCC1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4800" b="1">
                <a:solidFill>
                  <a:srgbClr val="000000"/>
                </a:solidFill>
                <a:latin typeface="Frutiger 45 Light" pitchFamily="34" charset="0"/>
              </a:rPr>
              <a:t>3</a:t>
            </a:r>
          </a:p>
        </p:txBody>
      </p:sp>
      <p:sp>
        <p:nvSpPr>
          <p:cNvPr id="4283" name="PeachDiamond1" hidden="1"/>
          <p:cNvSpPr>
            <a:spLocks noChangeArrowheads="1"/>
          </p:cNvSpPr>
          <p:nvPr/>
        </p:nvSpPr>
        <p:spPr bwMode="auto">
          <a:xfrm>
            <a:off x="-6477000" y="3059113"/>
            <a:ext cx="1079500" cy="1079500"/>
          </a:xfrm>
          <a:prstGeom prst="diamond">
            <a:avLst/>
          </a:prstGeom>
          <a:solidFill>
            <a:srgbClr val="FFB385"/>
          </a:solidFill>
          <a:ln w="12700">
            <a:solidFill>
              <a:srgbClr val="FF7C2B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4800" b="1">
                <a:solidFill>
                  <a:srgbClr val="000000"/>
                </a:solidFill>
                <a:latin typeface="Frutiger 45 Light" pitchFamily="34" charset="0"/>
              </a:rPr>
              <a:t>4</a:t>
            </a:r>
          </a:p>
        </p:txBody>
      </p:sp>
      <p:sp>
        <p:nvSpPr>
          <p:cNvPr id="4284" name="IceDiamond1" hidden="1"/>
          <p:cNvSpPr>
            <a:spLocks noChangeArrowheads="1"/>
          </p:cNvSpPr>
          <p:nvPr/>
        </p:nvSpPr>
        <p:spPr bwMode="gray">
          <a:xfrm>
            <a:off x="-6477000" y="3397250"/>
            <a:ext cx="1079500" cy="1079500"/>
          </a:xfrm>
          <a:prstGeom prst="diamond">
            <a:avLst/>
          </a:prstGeom>
          <a:solidFill>
            <a:srgbClr val="DDF2FA"/>
          </a:solidFill>
          <a:ln w="6350">
            <a:solidFill>
              <a:srgbClr val="265DCA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4800" b="1">
                <a:solidFill>
                  <a:srgbClr val="000000"/>
                </a:solidFill>
                <a:latin typeface="Frutiger 45 Light" pitchFamily="34" charset="0"/>
              </a:rPr>
              <a:t>5</a:t>
            </a:r>
          </a:p>
        </p:txBody>
      </p:sp>
      <p:sp>
        <p:nvSpPr>
          <p:cNvPr id="4285" name="LimeDiamond2" hidden="1"/>
          <p:cNvSpPr>
            <a:spLocks noChangeAspect="1" noChangeArrowheads="1"/>
          </p:cNvSpPr>
          <p:nvPr/>
        </p:nvSpPr>
        <p:spPr bwMode="auto">
          <a:xfrm>
            <a:off x="-5334000" y="2559050"/>
            <a:ext cx="215900" cy="215900"/>
          </a:xfrm>
          <a:prstGeom prst="diamond">
            <a:avLst/>
          </a:prstGeom>
          <a:solidFill>
            <a:srgbClr val="DBFEBC"/>
          </a:solidFill>
          <a:ln w="12700">
            <a:solidFill>
              <a:srgbClr val="00B48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86" name="LavenderDiamond2" hidden="1"/>
          <p:cNvSpPr>
            <a:spLocks noChangeAspect="1" noChangeArrowheads="1"/>
          </p:cNvSpPr>
          <p:nvPr/>
        </p:nvSpPr>
        <p:spPr bwMode="auto">
          <a:xfrm>
            <a:off x="-5334000" y="2916238"/>
            <a:ext cx="215900" cy="215900"/>
          </a:xfrm>
          <a:prstGeom prst="diamond">
            <a:avLst/>
          </a:prstGeom>
          <a:solidFill>
            <a:srgbClr val="D7CDEB"/>
          </a:solidFill>
          <a:ln w="12700">
            <a:solidFill>
              <a:srgbClr val="4D338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87" name="LemonDiamond2" hidden="1"/>
          <p:cNvSpPr>
            <a:spLocks noChangeAspect="1" noChangeArrowheads="1"/>
          </p:cNvSpPr>
          <p:nvPr/>
        </p:nvSpPr>
        <p:spPr bwMode="auto">
          <a:xfrm>
            <a:off x="-5334000" y="3290888"/>
            <a:ext cx="215900" cy="215900"/>
          </a:xfrm>
          <a:prstGeom prst="diamond">
            <a:avLst/>
          </a:prstGeom>
          <a:solidFill>
            <a:srgbClr val="FFF5AD"/>
          </a:solidFill>
          <a:ln w="12700">
            <a:solidFill>
              <a:srgbClr val="FFCC1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88" name="PeachDiamond2" hidden="1"/>
          <p:cNvSpPr>
            <a:spLocks noChangeAspect="1" noChangeArrowheads="1"/>
          </p:cNvSpPr>
          <p:nvPr/>
        </p:nvSpPr>
        <p:spPr bwMode="auto">
          <a:xfrm>
            <a:off x="-5334000" y="3635375"/>
            <a:ext cx="215900" cy="220663"/>
          </a:xfrm>
          <a:prstGeom prst="diamond">
            <a:avLst/>
          </a:prstGeom>
          <a:solidFill>
            <a:srgbClr val="FFB385"/>
          </a:solidFill>
          <a:ln w="12700">
            <a:solidFill>
              <a:srgbClr val="FF7C2B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89" name="IceDiamond2" hidden="1"/>
          <p:cNvSpPr>
            <a:spLocks noChangeAspect="1" noChangeArrowheads="1"/>
          </p:cNvSpPr>
          <p:nvPr/>
        </p:nvSpPr>
        <p:spPr bwMode="gray">
          <a:xfrm>
            <a:off x="-5334000" y="3975100"/>
            <a:ext cx="215900" cy="215900"/>
          </a:xfrm>
          <a:prstGeom prst="diamond">
            <a:avLst/>
          </a:prstGeom>
          <a:solidFill>
            <a:srgbClr val="DDF2FA"/>
          </a:solidFill>
          <a:ln w="6350">
            <a:solidFill>
              <a:srgbClr val="265DCA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90" name="ChromeDiamond1" hidden="1"/>
          <p:cNvSpPr>
            <a:spLocks noChangeArrowheads="1"/>
          </p:cNvSpPr>
          <p:nvPr/>
        </p:nvSpPr>
        <p:spPr bwMode="auto">
          <a:xfrm>
            <a:off x="-6477000" y="3795713"/>
            <a:ext cx="1079500" cy="1079500"/>
          </a:xfrm>
          <a:prstGeom prst="diamond">
            <a:avLst/>
          </a:prstGeom>
          <a:solidFill>
            <a:srgbClr val="E6E6E6"/>
          </a:solidFill>
          <a:ln w="12700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4800" b="1">
                <a:solidFill>
                  <a:srgbClr val="000000"/>
                </a:solidFill>
                <a:latin typeface="Frutiger 45 Light" pitchFamily="34" charset="0"/>
              </a:rPr>
              <a:t>6</a:t>
            </a:r>
          </a:p>
        </p:txBody>
      </p:sp>
      <p:sp>
        <p:nvSpPr>
          <p:cNvPr id="4291" name="ChromeDiamond2" hidden="1"/>
          <p:cNvSpPr>
            <a:spLocks noChangeAspect="1" noChangeArrowheads="1"/>
          </p:cNvSpPr>
          <p:nvPr/>
        </p:nvSpPr>
        <p:spPr bwMode="auto">
          <a:xfrm>
            <a:off x="-5334000" y="4371975"/>
            <a:ext cx="215900" cy="215900"/>
          </a:xfrm>
          <a:prstGeom prst="diamond">
            <a:avLst/>
          </a:prstGeom>
          <a:solidFill>
            <a:srgbClr val="E6E6E6"/>
          </a:solidFill>
          <a:ln w="12700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92" name="ForestDiamond1" hidden="1"/>
          <p:cNvSpPr>
            <a:spLocks noChangeArrowheads="1"/>
          </p:cNvSpPr>
          <p:nvPr/>
        </p:nvSpPr>
        <p:spPr bwMode="auto">
          <a:xfrm>
            <a:off x="-5105400" y="1752600"/>
            <a:ext cx="1079500" cy="1079500"/>
          </a:xfrm>
          <a:prstGeom prst="diamond">
            <a:avLst/>
          </a:prstGeom>
          <a:solidFill>
            <a:srgbClr val="FFFFFF"/>
          </a:solidFill>
          <a:ln w="12700">
            <a:solidFill>
              <a:srgbClr val="00B48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4800" b="1">
                <a:solidFill>
                  <a:srgbClr val="000000"/>
                </a:solidFill>
                <a:latin typeface="Frutiger 45 Light" pitchFamily="34" charset="0"/>
              </a:rPr>
              <a:t>1</a:t>
            </a:r>
          </a:p>
        </p:txBody>
      </p:sp>
      <p:sp>
        <p:nvSpPr>
          <p:cNvPr id="4293" name="GrapeDiamond1" hidden="1"/>
          <p:cNvSpPr>
            <a:spLocks noChangeArrowheads="1"/>
          </p:cNvSpPr>
          <p:nvPr/>
        </p:nvSpPr>
        <p:spPr bwMode="auto">
          <a:xfrm>
            <a:off x="-5105400" y="2111375"/>
            <a:ext cx="1079500" cy="1079500"/>
          </a:xfrm>
          <a:prstGeom prst="diamond">
            <a:avLst/>
          </a:prstGeom>
          <a:solidFill>
            <a:srgbClr val="FFFFFF"/>
          </a:solidFill>
          <a:ln w="12700">
            <a:solidFill>
              <a:srgbClr val="4D338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4800" b="1">
                <a:solidFill>
                  <a:srgbClr val="000000"/>
                </a:solidFill>
                <a:latin typeface="Frutiger 45 Light" pitchFamily="34" charset="0"/>
              </a:rPr>
              <a:t>2</a:t>
            </a:r>
          </a:p>
        </p:txBody>
      </p:sp>
      <p:sp>
        <p:nvSpPr>
          <p:cNvPr id="4294" name="SunflowerDiamond1" hidden="1"/>
          <p:cNvSpPr>
            <a:spLocks noChangeArrowheads="1"/>
          </p:cNvSpPr>
          <p:nvPr/>
        </p:nvSpPr>
        <p:spPr bwMode="auto">
          <a:xfrm>
            <a:off x="-5105400" y="2486025"/>
            <a:ext cx="1079500" cy="1079500"/>
          </a:xfrm>
          <a:prstGeom prst="diamond">
            <a:avLst/>
          </a:prstGeom>
          <a:solidFill>
            <a:srgbClr val="FFFFFF"/>
          </a:solidFill>
          <a:ln w="12700">
            <a:solidFill>
              <a:srgbClr val="FFCC1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4800" b="1">
                <a:solidFill>
                  <a:srgbClr val="000000"/>
                </a:solidFill>
                <a:latin typeface="Frutiger 45 Light" pitchFamily="34" charset="0"/>
              </a:rPr>
              <a:t>3</a:t>
            </a:r>
          </a:p>
        </p:txBody>
      </p:sp>
      <p:sp>
        <p:nvSpPr>
          <p:cNvPr id="4295" name="TangerineDiamond1" hidden="1"/>
          <p:cNvSpPr>
            <a:spLocks noChangeArrowheads="1"/>
          </p:cNvSpPr>
          <p:nvPr/>
        </p:nvSpPr>
        <p:spPr bwMode="auto">
          <a:xfrm>
            <a:off x="-5105400" y="2830513"/>
            <a:ext cx="1079500" cy="1079500"/>
          </a:xfrm>
          <a:prstGeom prst="diamond">
            <a:avLst/>
          </a:prstGeom>
          <a:solidFill>
            <a:srgbClr val="FFFFFF"/>
          </a:solidFill>
          <a:ln w="12700">
            <a:solidFill>
              <a:srgbClr val="FF7C2B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defRPr/>
            </a:pPr>
            <a:r>
              <a:rPr lang="en-US" sz="4800" b="1">
                <a:solidFill>
                  <a:srgbClr val="000000"/>
                </a:solidFill>
                <a:latin typeface="Frutiger 45 Light" pitchFamily="34" charset="0"/>
              </a:rPr>
              <a:t>4</a:t>
            </a:r>
          </a:p>
        </p:txBody>
      </p:sp>
      <p:sp>
        <p:nvSpPr>
          <p:cNvPr id="4296" name="OceanDiamond1" hidden="1"/>
          <p:cNvSpPr>
            <a:spLocks noChangeArrowheads="1"/>
          </p:cNvSpPr>
          <p:nvPr/>
        </p:nvSpPr>
        <p:spPr bwMode="gray">
          <a:xfrm>
            <a:off x="-5105400" y="3168650"/>
            <a:ext cx="1079500" cy="1079500"/>
          </a:xfrm>
          <a:prstGeom prst="diamond">
            <a:avLst/>
          </a:prstGeom>
          <a:solidFill>
            <a:srgbClr val="FFFFFF"/>
          </a:solidFill>
          <a:ln w="6350">
            <a:solidFill>
              <a:srgbClr val="265DCA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4800" b="1">
                <a:solidFill>
                  <a:srgbClr val="000000"/>
                </a:solidFill>
                <a:latin typeface="Frutiger 45 Light" pitchFamily="34" charset="0"/>
              </a:rPr>
              <a:t>5</a:t>
            </a:r>
          </a:p>
        </p:txBody>
      </p:sp>
      <p:sp>
        <p:nvSpPr>
          <p:cNvPr id="4297" name="ForestDiamond2" hidden="1"/>
          <p:cNvSpPr>
            <a:spLocks noChangeAspect="1" noChangeArrowheads="1"/>
          </p:cNvSpPr>
          <p:nvPr/>
        </p:nvSpPr>
        <p:spPr bwMode="auto">
          <a:xfrm>
            <a:off x="-3875088" y="2559050"/>
            <a:ext cx="215900" cy="215900"/>
          </a:xfrm>
          <a:prstGeom prst="diamond">
            <a:avLst/>
          </a:prstGeom>
          <a:solidFill>
            <a:srgbClr val="FFFFFF"/>
          </a:solidFill>
          <a:ln w="12700">
            <a:solidFill>
              <a:srgbClr val="00B48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98" name="GrapeDiamond2" hidden="1"/>
          <p:cNvSpPr>
            <a:spLocks noChangeAspect="1" noChangeArrowheads="1"/>
          </p:cNvSpPr>
          <p:nvPr/>
        </p:nvSpPr>
        <p:spPr bwMode="auto">
          <a:xfrm>
            <a:off x="-3875088" y="2916238"/>
            <a:ext cx="215900" cy="215900"/>
          </a:xfrm>
          <a:prstGeom prst="diamond">
            <a:avLst/>
          </a:prstGeom>
          <a:solidFill>
            <a:srgbClr val="FFFFFF"/>
          </a:solidFill>
          <a:ln w="12700">
            <a:solidFill>
              <a:srgbClr val="4D338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299" name="SunflowerDiamond2" hidden="1"/>
          <p:cNvSpPr>
            <a:spLocks noChangeAspect="1" noChangeArrowheads="1"/>
          </p:cNvSpPr>
          <p:nvPr/>
        </p:nvSpPr>
        <p:spPr bwMode="auto">
          <a:xfrm>
            <a:off x="-3875088" y="3290888"/>
            <a:ext cx="215900" cy="215900"/>
          </a:xfrm>
          <a:prstGeom prst="diamond">
            <a:avLst/>
          </a:prstGeom>
          <a:solidFill>
            <a:srgbClr val="FFFFFF"/>
          </a:solidFill>
          <a:ln w="12700">
            <a:solidFill>
              <a:srgbClr val="FFCC1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300" name="TangerineDiamond2" hidden="1"/>
          <p:cNvSpPr>
            <a:spLocks noChangeAspect="1" noChangeArrowheads="1"/>
          </p:cNvSpPr>
          <p:nvPr/>
        </p:nvSpPr>
        <p:spPr bwMode="auto">
          <a:xfrm>
            <a:off x="-3875088" y="3635375"/>
            <a:ext cx="215900" cy="220663"/>
          </a:xfrm>
          <a:prstGeom prst="diamond">
            <a:avLst/>
          </a:prstGeom>
          <a:solidFill>
            <a:srgbClr val="FFFFFF"/>
          </a:solidFill>
          <a:ln w="12700">
            <a:solidFill>
              <a:srgbClr val="FF7C2B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301" name="OceanDiamond2" hidden="1"/>
          <p:cNvSpPr>
            <a:spLocks noChangeAspect="1" noChangeArrowheads="1"/>
          </p:cNvSpPr>
          <p:nvPr/>
        </p:nvSpPr>
        <p:spPr bwMode="gray">
          <a:xfrm>
            <a:off x="-3875088" y="3975100"/>
            <a:ext cx="215900" cy="215900"/>
          </a:xfrm>
          <a:prstGeom prst="diamond">
            <a:avLst/>
          </a:prstGeom>
          <a:solidFill>
            <a:srgbClr val="FFFFFF"/>
          </a:solidFill>
          <a:ln w="6350">
            <a:solidFill>
              <a:srgbClr val="265DCA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302" name="SteelDiamond1" hidden="1"/>
          <p:cNvSpPr>
            <a:spLocks noChangeArrowheads="1"/>
          </p:cNvSpPr>
          <p:nvPr/>
        </p:nvSpPr>
        <p:spPr bwMode="auto">
          <a:xfrm>
            <a:off x="-5105400" y="3567113"/>
            <a:ext cx="1079500" cy="1079500"/>
          </a:xfrm>
          <a:prstGeom prst="diamond">
            <a:avLst/>
          </a:prstGeom>
          <a:solidFill>
            <a:srgbClr val="FFFFFF"/>
          </a:solidFill>
          <a:ln w="12700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eaLnBrk="0" hangingPunct="0">
              <a:defRPr/>
            </a:pPr>
            <a:r>
              <a:rPr lang="en-US" sz="4800" b="1">
                <a:solidFill>
                  <a:srgbClr val="000000"/>
                </a:solidFill>
                <a:latin typeface="Frutiger 45 Light" pitchFamily="34" charset="0"/>
              </a:rPr>
              <a:t>6</a:t>
            </a:r>
          </a:p>
        </p:txBody>
      </p:sp>
      <p:sp>
        <p:nvSpPr>
          <p:cNvPr id="4303" name="SteelDiamond2" hidden="1"/>
          <p:cNvSpPr>
            <a:spLocks noChangeAspect="1" noChangeArrowheads="1"/>
          </p:cNvSpPr>
          <p:nvPr/>
        </p:nvSpPr>
        <p:spPr bwMode="auto">
          <a:xfrm>
            <a:off x="-3875088" y="4371975"/>
            <a:ext cx="215900" cy="215900"/>
          </a:xfrm>
          <a:prstGeom prst="diamond">
            <a:avLst/>
          </a:prstGeom>
          <a:solidFill>
            <a:srgbClr val="FFFFFF"/>
          </a:solidFill>
          <a:ln w="12700">
            <a:solidFill>
              <a:srgbClr val="969696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pt-BR"/>
          </a:p>
        </p:txBody>
      </p:sp>
      <p:sp>
        <p:nvSpPr>
          <p:cNvPr id="4304" name="Unit" hidden="1"/>
          <p:cNvSpPr txBox="1">
            <a:spLocks noChangeArrowheads="1"/>
          </p:cNvSpPr>
          <p:nvPr/>
        </p:nvSpPr>
        <p:spPr bwMode="auto">
          <a:xfrm>
            <a:off x="0" y="0"/>
            <a:ext cx="127000" cy="127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lIns="63500" tIns="63500" rIns="63500" bIns="63500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sz="1800">
                <a:latin typeface="Frutiger 55 Roman" pitchFamily="34" charset="0"/>
              </a:rPr>
              <a:t>UBS Warburg</a:t>
            </a:r>
          </a:p>
        </p:txBody>
      </p:sp>
      <p:sp>
        <p:nvSpPr>
          <p:cNvPr id="4305" name="Line 209"/>
          <p:cNvSpPr>
            <a:spLocks noChangeShapeType="1"/>
          </p:cNvSpPr>
          <p:nvPr/>
        </p:nvSpPr>
        <p:spPr bwMode="auto">
          <a:xfrm>
            <a:off x="517525" y="777875"/>
            <a:ext cx="8153400" cy="0"/>
          </a:xfrm>
          <a:prstGeom prst="line">
            <a:avLst/>
          </a:prstGeom>
          <a:noFill/>
          <a:ln w="28575">
            <a:solidFill>
              <a:srgbClr val="193D85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>
              <a:defRPr/>
            </a:pPr>
            <a:endParaRPr lang="pt-BR"/>
          </a:p>
        </p:txBody>
      </p:sp>
      <p:pic>
        <p:nvPicPr>
          <p:cNvPr id="1160" name="Picture 210" descr="MicrosigaPalm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90538" y="6248400"/>
            <a:ext cx="20574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1" name="Picture 211" descr="wireframe"/>
          <p:cNvPicPr>
            <a:picLocks noChangeAspect="1" noChangeArrowheads="1"/>
          </p:cNvPicPr>
          <p:nvPr/>
        </p:nvPicPr>
        <p:blipFill>
          <a:blip r:embed="rId15" cstate="print">
            <a:lum bright="24000" contrast="-12000"/>
          </a:blip>
          <a:srcRect/>
          <a:stretch>
            <a:fillRect/>
          </a:stretch>
        </p:blipFill>
        <p:spPr bwMode="auto">
          <a:xfrm>
            <a:off x="900113" y="1403350"/>
            <a:ext cx="82296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2" name="Rectangle 2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290638"/>
            <a:ext cx="8154988" cy="48053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193D85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193D85"/>
          </a:solidFill>
          <a:latin typeface="Georg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193D85"/>
          </a:solidFill>
          <a:latin typeface="Georg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193D85"/>
          </a:solidFill>
          <a:latin typeface="Georg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193D85"/>
          </a:solidFill>
          <a:latin typeface="Georg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rgbClr val="193D85"/>
          </a:solidFill>
          <a:latin typeface="Georg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rgbClr val="193D85"/>
          </a:solidFill>
          <a:latin typeface="Georg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rgbClr val="193D85"/>
          </a:solidFill>
          <a:latin typeface="Georg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rgbClr val="193D85"/>
          </a:solidFill>
          <a:latin typeface="Georgia" pitchFamily="18" charset="0"/>
        </a:defRPr>
      </a:lvl9pPr>
    </p:titleStyle>
    <p:bodyStyle>
      <a:lvl1pPr marL="292100" indent="-292100" algn="l" rtl="0" eaLnBrk="0" fontAlgn="base" hangingPunct="0">
        <a:spcBef>
          <a:spcPts val="2200"/>
        </a:spcBef>
        <a:spcAft>
          <a:spcPct val="0"/>
        </a:spcAft>
        <a:buClr>
          <a:schemeClr val="bg2"/>
        </a:buClr>
        <a:buSzPct val="123000"/>
        <a:buFont typeface="Symbol" pitchFamily="18" charset="2"/>
        <a:buChar char="¨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9400" algn="l" rtl="0" eaLnBrk="0" fontAlgn="base" hangingPunct="0">
        <a:spcBef>
          <a:spcPts val="400"/>
        </a:spcBef>
        <a:spcAft>
          <a:spcPct val="0"/>
        </a:spcAft>
        <a:buClr>
          <a:schemeClr val="tx1"/>
        </a:buClr>
        <a:buSzPct val="77000"/>
        <a:buChar char="—"/>
        <a:defRPr sz="1600">
          <a:solidFill>
            <a:schemeClr val="tx1"/>
          </a:solidFill>
          <a:latin typeface="+mn-lt"/>
        </a:defRPr>
      </a:lvl2pPr>
      <a:lvl3pPr marL="1079500" indent="-279400" algn="l" rtl="0" eaLnBrk="0" fontAlgn="base" hangingPunct="0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</a:defRPr>
      </a:lvl3pPr>
      <a:lvl4pPr marL="1473200" indent="-279400" algn="l" rtl="0" eaLnBrk="0" fontAlgn="base" hangingPunct="0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</a:defRPr>
      </a:lvl4pPr>
      <a:lvl5pPr marL="1866900" indent="-279400" algn="l" rtl="0" eaLnBrk="0" fontAlgn="base" hangingPunct="0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</a:defRPr>
      </a:lvl5pPr>
      <a:lvl6pPr marL="2324100" indent="-279400" algn="l" rtl="0" fontAlgn="base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</a:defRPr>
      </a:lvl6pPr>
      <a:lvl7pPr marL="2781300" indent="-279400" algn="l" rtl="0" fontAlgn="base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</a:defRPr>
      </a:lvl7pPr>
      <a:lvl8pPr marL="3238500" indent="-279400" algn="l" rtl="0" fontAlgn="base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</a:defRPr>
      </a:lvl8pPr>
      <a:lvl9pPr marL="3695700" indent="-279400" algn="l" rtl="0" fontAlgn="base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19100" y="188913"/>
            <a:ext cx="7772400" cy="669925"/>
          </a:xfrm>
        </p:spPr>
        <p:txBody>
          <a:bodyPr/>
          <a:lstStyle/>
          <a:p>
            <a:pPr algn="ctr" eaLnBrk="1" hangingPunct="1"/>
            <a:r>
              <a:rPr lang="pt-BR" u="sng" smtClean="0"/>
              <a:t>APERFEIÇOAMENTO  SIGAGPE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188" y="1052513"/>
            <a:ext cx="8064500" cy="4679950"/>
          </a:xfrm>
          <a:ln w="28575"/>
        </p:spPr>
        <p:txBody>
          <a:bodyPr/>
          <a:lstStyle/>
          <a:p>
            <a:pPr marL="457200" indent="-457200" algn="l" eaLnBrk="1" hangingPunct="1"/>
            <a:endParaRPr lang="pt-BR" u="sng" smtClean="0"/>
          </a:p>
          <a:p>
            <a:pPr marL="457200" indent="-457200" algn="l" eaLnBrk="1" hangingPunct="1"/>
            <a:r>
              <a:rPr lang="pt-BR" u="sng" smtClean="0"/>
              <a:t>Provisão de Férias/13º Salário</a:t>
            </a:r>
          </a:p>
          <a:p>
            <a:pPr marL="457200" indent="-457200" algn="l" eaLnBrk="1" hangingPunct="1"/>
            <a:endParaRPr lang="pt-BR" sz="1600" b="0" smtClean="0"/>
          </a:p>
          <a:p>
            <a:pPr marL="457200" indent="-457200" algn="l" eaLnBrk="1" hangingPunct="1"/>
            <a:endParaRPr lang="pt-BR" sz="1600" b="0" smtClean="0"/>
          </a:p>
          <a:p>
            <a:pPr marL="457200" indent="-457200" algn="l" eaLnBrk="1" hangingPunct="1">
              <a:buClr>
                <a:schemeClr val="hlink"/>
              </a:buClr>
              <a:buFont typeface="Wingdings" pitchFamily="2" charset="2"/>
              <a:buChar char="Ø"/>
            </a:pPr>
            <a:r>
              <a:rPr lang="pt-BR" b="0" smtClean="0"/>
              <a:t>Parâmetros</a:t>
            </a:r>
          </a:p>
          <a:p>
            <a:pPr marL="457200" indent="-457200" algn="l" eaLnBrk="1" hangingPunct="1">
              <a:buClr>
                <a:schemeClr val="hlink"/>
              </a:buClr>
              <a:buFont typeface="Wingdings" pitchFamily="2" charset="2"/>
              <a:buChar char="Ø"/>
            </a:pPr>
            <a:r>
              <a:rPr lang="pt-BR" b="0" smtClean="0"/>
              <a:t>Identificadores</a:t>
            </a:r>
          </a:p>
          <a:p>
            <a:pPr marL="457200" indent="-457200" algn="l" eaLnBrk="1" hangingPunct="1">
              <a:buClr>
                <a:schemeClr val="hlink"/>
              </a:buClr>
              <a:buFont typeface="Wingdings" pitchFamily="2" charset="2"/>
              <a:buChar char="Ø"/>
            </a:pPr>
            <a:r>
              <a:rPr lang="pt-BR" b="0" smtClean="0"/>
              <a:t>Cálculo da Provisão</a:t>
            </a:r>
          </a:p>
          <a:p>
            <a:pPr marL="457200" indent="-457200" algn="l" eaLnBrk="1" hangingPunct="1">
              <a:buClr>
                <a:schemeClr val="hlink"/>
              </a:buClr>
              <a:buFont typeface="Wingdings" pitchFamily="2" charset="2"/>
              <a:buChar char="Ø"/>
            </a:pPr>
            <a:r>
              <a:rPr lang="pt-BR" b="0" smtClean="0"/>
              <a:t>Conceitos de Baixas (Férias, 13º., Rescisão, Transf.)</a:t>
            </a:r>
          </a:p>
          <a:p>
            <a:pPr marL="457200" indent="-457200" algn="l" eaLnBrk="1" hangingPunct="1">
              <a:buClr>
                <a:schemeClr val="hlink"/>
              </a:buClr>
              <a:buFont typeface="Wingdings" pitchFamily="2" charset="2"/>
              <a:buChar char="Ø"/>
            </a:pPr>
            <a:r>
              <a:rPr lang="pt-BR" b="0" smtClean="0"/>
              <a:t>Contabilização</a:t>
            </a:r>
          </a:p>
          <a:p>
            <a:pPr marL="457200" indent="-457200" algn="l" eaLnBrk="1" hangingPunct="1">
              <a:buClr>
                <a:schemeClr val="hlink"/>
              </a:buClr>
              <a:buFont typeface="Wingdings" pitchFamily="2" charset="2"/>
              <a:buChar char="Ø"/>
            </a:pPr>
            <a:r>
              <a:rPr lang="pt-BR" b="0" smtClean="0"/>
              <a:t>Importação do Saldo Anterior</a:t>
            </a:r>
          </a:p>
          <a:p>
            <a:pPr marL="457200" indent="-457200" algn="l" eaLnBrk="1" hangingPunct="1">
              <a:buClr>
                <a:schemeClr val="hlink"/>
              </a:buClr>
              <a:buFont typeface="Wingdings" pitchFamily="2" charset="2"/>
              <a:buChar char="Ø"/>
            </a:pPr>
            <a:r>
              <a:rPr lang="pt-BR" b="0" smtClean="0"/>
              <a:t>Tipos de Transferências</a:t>
            </a:r>
          </a:p>
          <a:p>
            <a:pPr marL="457200" indent="-457200" algn="l" eaLnBrk="1" hangingPunct="1">
              <a:buClr>
                <a:schemeClr val="hlink"/>
              </a:buClr>
              <a:buFont typeface="Wingdings" pitchFamily="2" charset="2"/>
              <a:buChar char="Ø"/>
            </a:pPr>
            <a:r>
              <a:rPr lang="pt-BR" b="0" smtClean="0"/>
              <a:t>Diferenças na Provisão</a:t>
            </a:r>
          </a:p>
          <a:p>
            <a:pPr marL="457200" indent="-457200" algn="l" eaLnBrk="1" hangingPunct="1">
              <a:buClr>
                <a:schemeClr val="hlink"/>
              </a:buClr>
              <a:buFont typeface="Wingdings" pitchFamily="2" charset="2"/>
              <a:buChar char="Ø"/>
            </a:pPr>
            <a:endParaRPr lang="pt-BR" b="0" smtClean="0"/>
          </a:p>
          <a:p>
            <a:pPr marL="457200" indent="-457200" algn="l" eaLnBrk="1" hangingPunct="1">
              <a:buClr>
                <a:schemeClr val="hlink"/>
              </a:buClr>
              <a:buFont typeface="Wingdings" pitchFamily="2" charset="2"/>
              <a:buChar char="Ø"/>
            </a:pPr>
            <a:endParaRPr lang="pt-BR" b="0" smtClean="0"/>
          </a:p>
          <a:p>
            <a:pPr marL="457200" indent="-457200" algn="l" eaLnBrk="1" hangingPunct="1">
              <a:buClr>
                <a:schemeClr val="hlink"/>
              </a:buClr>
              <a:buFont typeface="Wingdings" pitchFamily="2" charset="2"/>
              <a:buChar char="Ø"/>
            </a:pPr>
            <a:endParaRPr lang="pt-BR" b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Identificadores – Bx Transf. Férias e 13º Salário</a:t>
            </a:r>
          </a:p>
        </p:txBody>
      </p:sp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331913"/>
            <a:ext cx="7542212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Cálculo da Provisão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b="1" u="sng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715963" y="3159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2535238" y="28717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4840288" y="1143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1239838" y="23669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458788" y="1052513"/>
            <a:ext cx="38973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/>
              <a:t>Arquivos utilizados:</a:t>
            </a:r>
            <a:r>
              <a:rPr lang="pt-BR" sz="2000"/>
              <a:t> </a:t>
            </a:r>
          </a:p>
          <a:p>
            <a:endParaRPr lang="pt-BR" sz="2000"/>
          </a:p>
          <a:p>
            <a:r>
              <a:rPr lang="pt-BR" sz="2000"/>
              <a:t>SRA – Cadastro de Funcionários</a:t>
            </a:r>
          </a:p>
          <a:p>
            <a:r>
              <a:rPr lang="pt-BR" sz="2000"/>
              <a:t>SRT – Acumulados de Provisão</a:t>
            </a:r>
          </a:p>
          <a:p>
            <a:r>
              <a:rPr lang="pt-BR" sz="2000"/>
              <a:t>SRE – Transferências</a:t>
            </a:r>
          </a:p>
          <a:p>
            <a:r>
              <a:rPr lang="pt-BR" sz="2000"/>
              <a:t>SRF –  Programação de Férias</a:t>
            </a:r>
            <a:endParaRPr lang="en-US" sz="2000"/>
          </a:p>
        </p:txBody>
      </p:sp>
      <p:sp>
        <p:nvSpPr>
          <p:cNvPr id="13322" name="Text Box 12"/>
          <p:cNvSpPr txBox="1">
            <a:spLocks noChangeArrowheads="1"/>
          </p:cNvSpPr>
          <p:nvPr/>
        </p:nvSpPr>
        <p:spPr bwMode="auto">
          <a:xfrm>
            <a:off x="376238" y="3241675"/>
            <a:ext cx="832485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/>
              <a:t>Quando calcular:</a:t>
            </a:r>
          </a:p>
          <a:p>
            <a:endParaRPr lang="pt-BR" sz="2000"/>
          </a:p>
          <a:p>
            <a:r>
              <a:rPr lang="pt-BR" sz="2000"/>
              <a:t>Sempre após o cálculo da folha de Pagamento (antes ou depois do </a:t>
            </a:r>
          </a:p>
          <a:p>
            <a:r>
              <a:rPr lang="pt-BR" sz="2000"/>
              <a:t>fechamento mensal).</a:t>
            </a:r>
          </a:p>
          <a:p>
            <a:endParaRPr lang="pt-BR" sz="2000"/>
          </a:p>
          <a:p>
            <a:r>
              <a:rPr lang="pt-BR" sz="2000" b="1"/>
              <a:t>Antes do fechamento:</a:t>
            </a:r>
            <a:r>
              <a:rPr lang="pt-BR" sz="2000"/>
              <a:t> Utiliza as informações de salário e database da </a:t>
            </a:r>
          </a:p>
          <a:p>
            <a:r>
              <a:rPr lang="pt-BR" sz="2000"/>
              <a:t>                                        tabela SRF (Programação de Férias).</a:t>
            </a:r>
          </a:p>
          <a:p>
            <a:r>
              <a:rPr lang="pt-BR" sz="2000" b="1"/>
              <a:t>Após o fechamento:</a:t>
            </a:r>
            <a:r>
              <a:rPr lang="pt-BR" sz="2000"/>
              <a:t>    Utiliza as informações de salário e database da</a:t>
            </a:r>
          </a:p>
          <a:p>
            <a:r>
              <a:rPr lang="pt-BR" sz="2000"/>
              <a:t>                                       tabela SRT (Acumulado da Provisão).</a:t>
            </a:r>
          </a:p>
          <a:p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Cálculo da Provisão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81075"/>
            <a:ext cx="8096250" cy="1490663"/>
          </a:xfrm>
        </p:spPr>
        <p:txBody>
          <a:bodyPr/>
          <a:lstStyle/>
          <a:p>
            <a:pPr eaLnBrk="1" hangingPunct="1"/>
            <a:r>
              <a:rPr lang="pt-BR" sz="2000" smtClean="0"/>
              <a:t>Calculo de Provisão de funcionário admitido no dia 15.</a:t>
            </a:r>
            <a:r>
              <a:rPr lang="pt-BR" sz="1800" smtClean="0"/>
              <a:t>   </a:t>
            </a:r>
          </a:p>
          <a:p>
            <a:pPr algn="just" eaLnBrk="1" hangingPunct="1">
              <a:buFont typeface="Symbol" pitchFamily="18" charset="2"/>
              <a:buNone/>
            </a:pPr>
            <a:r>
              <a:rPr lang="pt-BR" sz="1800" smtClean="0"/>
              <a:t>	Quando o funcionário for admitido no dia 15 do mês, em fevereiro não terá provisão, pois se contarmos do dia 15 até 28 teremos um total de 14 dias no mês.   Bol.19/2000 pg.24</a:t>
            </a: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323850" y="2565400"/>
            <a:ext cx="8154988" cy="18510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92100" indent="-292100">
              <a:spcBef>
                <a:spcPts val="2200"/>
              </a:spcBef>
              <a:buClr>
                <a:schemeClr val="bg2"/>
              </a:buClr>
              <a:buSzPct val="123000"/>
              <a:buFont typeface="Symbol" pitchFamily="18" charset="2"/>
              <a:buChar char="¨"/>
            </a:pPr>
            <a:r>
              <a:rPr lang="pt-BR" sz="2000" b="1"/>
              <a:t>Recalculo de Provisão</a:t>
            </a:r>
          </a:p>
          <a:p>
            <a:pPr marL="292100" indent="-292100" algn="just">
              <a:spcBef>
                <a:spcPts val="2200"/>
              </a:spcBef>
              <a:buClr>
                <a:schemeClr val="bg2"/>
              </a:buClr>
              <a:buSzPct val="123000"/>
              <a:buFont typeface="Symbol" pitchFamily="18" charset="2"/>
              <a:buNone/>
            </a:pPr>
            <a:r>
              <a:rPr lang="pt-BR" sz="1800" b="1"/>
              <a:t>	Quando for necessário recalcular a provisão, é extramente importante observar que o sistema não verifica informações de histórico. Portanto o salário utilizado no calculo bem como o Centro de Custo o sistema irá utilizar do SRT .</a:t>
            </a: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395288" y="4365625"/>
            <a:ext cx="8137525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Char char="¨"/>
            </a:pPr>
            <a:r>
              <a:rPr lang="pt-BR" sz="2000" b="1"/>
              <a:t> Calculo de meses anteriores</a:t>
            </a:r>
          </a:p>
          <a:p>
            <a:pPr algn="just">
              <a:spcBef>
                <a:spcPct val="50000"/>
              </a:spcBef>
            </a:pPr>
            <a:r>
              <a:rPr lang="pt-BR" sz="1800" b="1"/>
              <a:t>	Quando acionado o calculo de provisões de meses anteriores 	ao disponível para calculo (MV_FOLMES) e caso o SRT esteja 	vazio olha direto o SRA.</a:t>
            </a:r>
            <a:endParaRPr lang="pt-BR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Cálculo da Provisão</a:t>
            </a:r>
          </a:p>
        </p:txBody>
      </p:sp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25" y="1895475"/>
            <a:ext cx="8923338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Cálculo da Provisão</a:t>
            </a:r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125" y="1895475"/>
            <a:ext cx="8923338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Cálculo da Provisão</a:t>
            </a:r>
          </a:p>
        </p:txBody>
      </p:sp>
      <p:sp>
        <p:nvSpPr>
          <p:cNvPr id="17411" name="Text Box 4"/>
          <p:cNvSpPr txBox="1">
            <a:spLocks noChangeArrowheads="1"/>
          </p:cNvSpPr>
          <p:nvPr/>
        </p:nvSpPr>
        <p:spPr bwMode="auto">
          <a:xfrm>
            <a:off x="611188" y="4076700"/>
            <a:ext cx="7993062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Char char="¨"/>
            </a:pPr>
            <a:r>
              <a:rPr lang="pt-BR" sz="2000" b="1"/>
              <a:t> Colunas da Provisão</a:t>
            </a:r>
          </a:p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None/>
            </a:pPr>
            <a:r>
              <a:rPr lang="pt-BR" sz="1800" b="1">
                <a:solidFill>
                  <a:schemeClr val="hlink"/>
                </a:solidFill>
              </a:rPr>
              <a:t>Valor </a:t>
            </a:r>
            <a:r>
              <a:rPr lang="pt-BR" sz="1800" b="1"/>
              <a:t>-&gt;nesta coluna será apresentado a provisão referente a parte 	fixa(salário) </a:t>
            </a:r>
          </a:p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None/>
            </a:pPr>
            <a:r>
              <a:rPr lang="pt-BR" sz="1800" b="1">
                <a:solidFill>
                  <a:schemeClr val="hlink"/>
                </a:solidFill>
              </a:rPr>
              <a:t>Adicionais</a:t>
            </a:r>
            <a:r>
              <a:rPr lang="pt-BR" sz="1800" b="1"/>
              <a:t>-&gt; nesta coluna será apresentado a provisão referente a 	       		        parte variável(média) </a:t>
            </a:r>
          </a:p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None/>
            </a:pPr>
            <a:endParaRPr lang="pt-BR" sz="1800" b="1">
              <a:solidFill>
                <a:schemeClr val="hlink"/>
              </a:solidFill>
            </a:endParaRP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611188" y="1125538"/>
            <a:ext cx="7632700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bg2"/>
              </a:buClr>
              <a:buFont typeface="Symbol" pitchFamily="18" charset="2"/>
              <a:buChar char="¨"/>
            </a:pPr>
            <a:r>
              <a:rPr lang="pt-BR" sz="2000" b="1"/>
              <a:t> Linhas do relatório de Provisão</a:t>
            </a:r>
          </a:p>
          <a:p>
            <a:pPr algn="just"/>
            <a:endParaRPr lang="pt-BR" sz="1800" b="1"/>
          </a:p>
          <a:p>
            <a:pPr algn="just"/>
            <a:r>
              <a:rPr lang="pt-BR" sz="2000" b="1">
                <a:solidFill>
                  <a:schemeClr val="hlink"/>
                </a:solidFill>
              </a:rPr>
              <a:t>Anterior</a:t>
            </a:r>
            <a:r>
              <a:rPr lang="pt-BR" sz="1800" b="1"/>
              <a:t> -&gt; para esta linha não existe calculo algum o sistema apenas transporta o valor encontrado no SRT do calculo anterior</a:t>
            </a:r>
          </a:p>
          <a:p>
            <a:pPr algn="just"/>
            <a:endParaRPr lang="pt-BR" sz="1800" b="1"/>
          </a:p>
          <a:p>
            <a:pPr algn="just"/>
            <a:r>
              <a:rPr lang="pt-BR" sz="2000" b="1">
                <a:solidFill>
                  <a:schemeClr val="hlink"/>
                </a:solidFill>
              </a:rPr>
              <a:t>Atual</a:t>
            </a:r>
            <a:r>
              <a:rPr lang="pt-BR" sz="2000" b="1"/>
              <a:t> </a:t>
            </a:r>
            <a:r>
              <a:rPr lang="pt-BR" sz="1800" b="1"/>
              <a:t>-&gt; é efetuado o calculo com referencia na Data Base de Férias X Data de Calculo</a:t>
            </a:r>
          </a:p>
          <a:p>
            <a:pPr algn="just"/>
            <a:endParaRPr lang="pt-BR" sz="1800" b="1"/>
          </a:p>
          <a:p>
            <a:pPr algn="just"/>
            <a:r>
              <a:rPr lang="pt-BR" sz="2000" b="1">
                <a:solidFill>
                  <a:schemeClr val="hlink"/>
                </a:solidFill>
              </a:rPr>
              <a:t>Mês</a:t>
            </a:r>
            <a:r>
              <a:rPr lang="pt-BR" sz="2000">
                <a:solidFill>
                  <a:schemeClr val="hlink"/>
                </a:solidFill>
              </a:rPr>
              <a:t> </a:t>
            </a:r>
            <a:r>
              <a:rPr lang="pt-BR" sz="1800" b="1"/>
              <a:t>-&gt; será sempre a diferença entre o Atual – Anterior</a:t>
            </a: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Cálculo da Provisão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323850" y="1125538"/>
            <a:ext cx="7993063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Char char="¨"/>
            </a:pPr>
            <a:r>
              <a:rPr lang="pt-BR" sz="2000" b="1"/>
              <a:t> Colunas da Provisão</a:t>
            </a:r>
          </a:p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Char char="¨"/>
            </a:pPr>
            <a:endParaRPr lang="pt-BR" sz="2000" b="1"/>
          </a:p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None/>
            </a:pPr>
            <a:r>
              <a:rPr lang="pt-BR" sz="1800" b="1">
                <a:solidFill>
                  <a:schemeClr val="hlink"/>
                </a:solidFill>
              </a:rPr>
              <a:t>1/3 Constit. </a:t>
            </a:r>
            <a:r>
              <a:rPr lang="pt-BR" sz="1800" b="1"/>
              <a:t>-&gt;	nesta coluna será apresentado a provisão referente à 		1/3 da parte total (fixa + média) </a:t>
            </a:r>
          </a:p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None/>
            </a:pPr>
            <a:r>
              <a:rPr lang="pt-BR" sz="1800" b="1">
                <a:solidFill>
                  <a:schemeClr val="hlink"/>
                </a:solidFill>
              </a:rPr>
              <a:t>Total Ferias </a:t>
            </a:r>
            <a:r>
              <a:rPr lang="pt-BR" sz="1800" b="1"/>
              <a:t>-&gt; Valor total, somatória de Valor + Adicionais + 1/3</a:t>
            </a:r>
            <a:endParaRPr lang="pt-BR" sz="1800" b="1">
              <a:solidFill>
                <a:schemeClr val="hlink"/>
              </a:solidFill>
            </a:endParaRPr>
          </a:p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None/>
            </a:pPr>
            <a:r>
              <a:rPr lang="pt-BR" sz="1800" b="1">
                <a:solidFill>
                  <a:schemeClr val="hlink"/>
                </a:solidFill>
              </a:rPr>
              <a:t>I.N.S.S. </a:t>
            </a:r>
            <a:r>
              <a:rPr lang="pt-BR" sz="1800" b="1"/>
              <a:t>-&gt;percentual definido no parâmetro 14-Encargos da 		Empresa aplicado sobre o </a:t>
            </a:r>
            <a:r>
              <a:rPr lang="pt-BR" sz="1800" b="1">
                <a:solidFill>
                  <a:schemeClr val="hlink"/>
                </a:solidFill>
              </a:rPr>
              <a:t>Total de Férias</a:t>
            </a:r>
            <a:r>
              <a:rPr lang="pt-BR" sz="1800" b="1"/>
              <a:t>. Este Inss é a parte 	</a:t>
            </a:r>
            <a:r>
              <a:rPr lang="pt-BR" sz="1800" b="1" u="sng"/>
              <a:t>Empresa</a:t>
            </a:r>
            <a:r>
              <a:rPr lang="pt-BR" sz="1800" b="1"/>
              <a:t> e </a:t>
            </a:r>
            <a:r>
              <a:rPr lang="pt-BR" sz="1800" b="1">
                <a:solidFill>
                  <a:srgbClr val="FF3300"/>
                </a:solidFill>
              </a:rPr>
              <a:t>não o desconto do funcionário</a:t>
            </a:r>
            <a:r>
              <a:rPr lang="pt-BR" sz="1800" b="1"/>
              <a:t>!</a:t>
            </a:r>
            <a:r>
              <a:rPr lang="pt-BR" sz="1800" b="1">
                <a:solidFill>
                  <a:schemeClr val="hlink"/>
                </a:solidFill>
              </a:rPr>
              <a:t>      </a:t>
            </a:r>
          </a:p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None/>
            </a:pPr>
            <a:r>
              <a:rPr lang="pt-BR" sz="1800" b="1">
                <a:solidFill>
                  <a:schemeClr val="hlink"/>
                </a:solidFill>
              </a:rPr>
              <a:t>F.G.T.S.</a:t>
            </a:r>
            <a:r>
              <a:rPr lang="pt-BR" sz="1800" b="1"/>
              <a:t>-&gt;percentual definido no parâmetro 14-Encargos da Empresa + 	a informação do MV_PERCFGC</a:t>
            </a:r>
            <a:r>
              <a:rPr lang="pt-BR" sz="1800" b="1">
                <a:solidFill>
                  <a:schemeClr val="hlink"/>
                </a:solidFill>
              </a:rPr>
              <a:t>   </a:t>
            </a:r>
          </a:p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None/>
            </a:pPr>
            <a:r>
              <a:rPr lang="pt-BR" sz="1800" b="1">
                <a:solidFill>
                  <a:schemeClr val="hlink"/>
                </a:solidFill>
              </a:rPr>
              <a:t>Total Encargos </a:t>
            </a:r>
            <a:r>
              <a:rPr lang="pt-BR" sz="1800" b="1"/>
              <a:t>-&gt; somatória de </a:t>
            </a:r>
            <a:r>
              <a:rPr lang="pt-BR" sz="1800" b="1">
                <a:solidFill>
                  <a:schemeClr val="hlink"/>
                </a:solidFill>
              </a:rPr>
              <a:t>I.N.S.S.</a:t>
            </a:r>
            <a:r>
              <a:rPr lang="pt-BR" sz="1800" b="1"/>
              <a:t> e </a:t>
            </a:r>
            <a:r>
              <a:rPr lang="pt-BR" sz="1800" b="1">
                <a:solidFill>
                  <a:schemeClr val="hlink"/>
                </a:solidFill>
              </a:rPr>
              <a:t>F.G.T.S.    </a:t>
            </a:r>
          </a:p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None/>
            </a:pPr>
            <a:r>
              <a:rPr lang="pt-BR" sz="1800" b="1">
                <a:solidFill>
                  <a:schemeClr val="hlink"/>
                </a:solidFill>
              </a:rPr>
              <a:t>Total Geral</a:t>
            </a:r>
            <a:r>
              <a:rPr lang="pt-BR" sz="1800" b="1"/>
              <a:t> -&gt;  Somatório de </a:t>
            </a:r>
            <a:r>
              <a:rPr lang="pt-BR" sz="1800" b="1">
                <a:solidFill>
                  <a:schemeClr val="hlink"/>
                </a:solidFill>
              </a:rPr>
              <a:t>Total Férias</a:t>
            </a:r>
            <a:r>
              <a:rPr lang="pt-BR" sz="1800" b="1"/>
              <a:t> e </a:t>
            </a:r>
            <a:r>
              <a:rPr lang="pt-BR" sz="1800" b="1">
                <a:solidFill>
                  <a:schemeClr val="hlink"/>
                </a:solidFill>
              </a:rPr>
              <a:t>Total Encargos</a:t>
            </a:r>
          </a:p>
          <a:p>
            <a:pPr>
              <a:spcBef>
                <a:spcPct val="50000"/>
              </a:spcBef>
              <a:buClr>
                <a:schemeClr val="bg2"/>
              </a:buClr>
              <a:buFont typeface="Symbol" pitchFamily="18" charset="2"/>
              <a:buNone/>
            </a:pPr>
            <a:endParaRPr lang="pt-BR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404813"/>
            <a:ext cx="4476750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Cálculo da Provisão</a:t>
            </a: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888" y="1916113"/>
            <a:ext cx="8913812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Conceitos de Baixa – Férias /13º Salário / Rescisão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b="1" u="sng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/>
          </a:p>
        </p:txBody>
      </p:sp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715963" y="3159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1510" name="Text Box 9"/>
          <p:cNvSpPr txBox="1">
            <a:spLocks noChangeArrowheads="1"/>
          </p:cNvSpPr>
          <p:nvPr/>
        </p:nvSpPr>
        <p:spPr bwMode="auto">
          <a:xfrm>
            <a:off x="2535238" y="28717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1511" name="Text Box 12"/>
          <p:cNvSpPr txBox="1">
            <a:spLocks noChangeArrowheads="1"/>
          </p:cNvSpPr>
          <p:nvPr/>
        </p:nvSpPr>
        <p:spPr bwMode="auto">
          <a:xfrm>
            <a:off x="4840288" y="1143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1512" name="Text Box 13"/>
          <p:cNvSpPr txBox="1">
            <a:spLocks noChangeArrowheads="1"/>
          </p:cNvSpPr>
          <p:nvPr/>
        </p:nvSpPr>
        <p:spPr bwMode="auto">
          <a:xfrm>
            <a:off x="395288" y="1485900"/>
            <a:ext cx="71199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 b="1"/>
              <a:t>Férias:	</a:t>
            </a:r>
            <a:r>
              <a:rPr lang="pt-BR" sz="2000"/>
              <a:t>Baixa pelo Pagamento a partir dos valores da tabela</a:t>
            </a:r>
          </a:p>
          <a:p>
            <a:pPr algn="just"/>
            <a:r>
              <a:rPr lang="pt-BR" sz="2000"/>
              <a:t>            SRC (Movimento Mensal) ou SRD (Acumulado Anual)</a:t>
            </a:r>
          </a:p>
          <a:p>
            <a:pPr algn="just"/>
            <a:r>
              <a:rPr lang="pt-BR" sz="2000"/>
              <a:t>	Abono Pecuniário </a:t>
            </a:r>
            <a:r>
              <a:rPr lang="pt-BR" sz="2000">
                <a:solidFill>
                  <a:srgbClr val="FF3300"/>
                </a:solidFill>
              </a:rPr>
              <a:t>não tem baixa!</a:t>
            </a:r>
            <a:endParaRPr lang="en-US" sz="2000">
              <a:solidFill>
                <a:srgbClr val="FF3300"/>
              </a:solidFill>
            </a:endParaRPr>
          </a:p>
        </p:txBody>
      </p:sp>
      <p:sp>
        <p:nvSpPr>
          <p:cNvPr id="21513" name="Text Box 14"/>
          <p:cNvSpPr txBox="1">
            <a:spLocks noChangeArrowheads="1"/>
          </p:cNvSpPr>
          <p:nvPr/>
        </p:nvSpPr>
        <p:spPr bwMode="auto">
          <a:xfrm>
            <a:off x="323850" y="2636838"/>
            <a:ext cx="799306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2000" b="1"/>
              <a:t>13º Salário:	</a:t>
            </a:r>
            <a:r>
              <a:rPr lang="pt-BR" sz="2000"/>
              <a:t>Baixa pelo valor pago verifica tabela SRI(Movimento 		Aberto de 2ª parcela do 13º) ou RI(arquivo de 			fechamento do 	13º a estrutura será RIeeaa13)</a:t>
            </a:r>
            <a:endParaRPr lang="en-US" sz="2000"/>
          </a:p>
        </p:txBody>
      </p:sp>
      <p:sp>
        <p:nvSpPr>
          <p:cNvPr id="21514" name="Text Box 15"/>
          <p:cNvSpPr txBox="1">
            <a:spLocks noChangeArrowheads="1"/>
          </p:cNvSpPr>
          <p:nvPr/>
        </p:nvSpPr>
        <p:spPr bwMode="auto">
          <a:xfrm>
            <a:off x="395288" y="3935413"/>
            <a:ext cx="81121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/>
              <a:t>Rescisão:</a:t>
            </a:r>
            <a:r>
              <a:rPr lang="pt-BR" sz="2000"/>
              <a:t> Baixa pelo valor provisionado. Para baixar pelo valor pago </a:t>
            </a:r>
          </a:p>
          <a:p>
            <a:r>
              <a:rPr lang="pt-BR" sz="2000"/>
              <a:t>                  teremos que separar o 1/3 de férias indenizadas (vencidas/</a:t>
            </a:r>
          </a:p>
          <a:p>
            <a:r>
              <a:rPr lang="pt-BR" sz="2000"/>
              <a:t>                  proporcionais).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Parâmetros</a:t>
            </a:r>
          </a:p>
        </p:txBody>
      </p:sp>
      <p:sp>
        <p:nvSpPr>
          <p:cNvPr id="4099" name="Text Box 6"/>
          <p:cNvSpPr txBox="1">
            <a:spLocks noChangeArrowheads="1"/>
          </p:cNvSpPr>
          <p:nvPr/>
        </p:nvSpPr>
        <p:spPr bwMode="auto">
          <a:xfrm>
            <a:off x="417513" y="1052513"/>
            <a:ext cx="6846887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u="sng"/>
              <a:t>Férias</a:t>
            </a:r>
          </a:p>
          <a:p>
            <a:endParaRPr lang="pt-BR" sz="2000"/>
          </a:p>
          <a:p>
            <a:endParaRPr lang="pt-BR" sz="2000"/>
          </a:p>
          <a:p>
            <a:r>
              <a:rPr lang="pt-BR" sz="2000"/>
              <a:t>MV_PFCALAC –  Indica opção de cálculo para funcionário </a:t>
            </a:r>
          </a:p>
          <a:p>
            <a:r>
              <a:rPr lang="pt-BR" sz="2000"/>
              <a:t>		        afastado por Acidente de Trabalho.</a:t>
            </a:r>
          </a:p>
          <a:p>
            <a:endParaRPr lang="pt-BR" sz="2000"/>
          </a:p>
          <a:p>
            <a:r>
              <a:rPr lang="pt-BR" sz="2000"/>
              <a:t>MV_PFCALAD – Indica opção de cálculo para funcionário</a:t>
            </a:r>
          </a:p>
          <a:p>
            <a:r>
              <a:rPr lang="pt-BR" sz="2000"/>
              <a:t>                            afastado por Auxílio Doença</a:t>
            </a:r>
          </a:p>
          <a:p>
            <a:endParaRPr lang="pt-BR" sz="2000"/>
          </a:p>
          <a:p>
            <a:endParaRPr lang="pt-BR" sz="2000"/>
          </a:p>
          <a:p>
            <a:r>
              <a:rPr lang="pt-BR" sz="2000"/>
              <a:t>S – Calcula sempre</a:t>
            </a:r>
          </a:p>
          <a:p>
            <a:r>
              <a:rPr lang="pt-BR" sz="2000"/>
              <a:t>C – Não Calcula após 6 meses</a:t>
            </a:r>
          </a:p>
          <a:p>
            <a:r>
              <a:rPr lang="pt-BR" sz="2000"/>
              <a:t>N – Não Calcula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Conceitos de Baixa – Transferência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b="1" u="sng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715963" y="3159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2535238" y="28717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840288" y="1143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2536" name="Text Box 11"/>
          <p:cNvSpPr txBox="1">
            <a:spLocks noChangeArrowheads="1"/>
          </p:cNvSpPr>
          <p:nvPr/>
        </p:nvSpPr>
        <p:spPr bwMode="auto">
          <a:xfrm>
            <a:off x="401638" y="1052513"/>
            <a:ext cx="6911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/>
              <a:t>Baixa de Transferência </a:t>
            </a:r>
            <a:r>
              <a:rPr lang="pt-BR" sz="2000" b="1" u="sng">
                <a:solidFill>
                  <a:srgbClr val="FF3300"/>
                </a:solidFill>
              </a:rPr>
              <a:t>SEM</a:t>
            </a:r>
            <a:r>
              <a:rPr lang="pt-BR" sz="2000" b="1"/>
              <a:t> os Identificadores de baixa</a:t>
            </a:r>
            <a:endParaRPr lang="en-US" sz="2000"/>
          </a:p>
        </p:txBody>
      </p:sp>
      <p:sp>
        <p:nvSpPr>
          <p:cNvPr id="22537" name="Text Box 13"/>
          <p:cNvSpPr txBox="1">
            <a:spLocks noChangeArrowheads="1"/>
          </p:cNvSpPr>
          <p:nvPr/>
        </p:nvSpPr>
        <p:spPr bwMode="auto">
          <a:xfrm>
            <a:off x="365125" y="1484313"/>
            <a:ext cx="86121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Não baixa Filial/Centro Custo origem levando saldo anterior p/ Filial/Centro</a:t>
            </a:r>
          </a:p>
          <a:p>
            <a:r>
              <a:rPr lang="pt-BR" sz="2000"/>
              <a:t>Custo destino.</a:t>
            </a:r>
            <a:endParaRPr lang="en-US" sz="2000"/>
          </a:p>
        </p:txBody>
      </p:sp>
      <p:sp>
        <p:nvSpPr>
          <p:cNvPr id="22538" name="Text Box 16"/>
          <p:cNvSpPr txBox="1">
            <a:spLocks noChangeArrowheads="1"/>
          </p:cNvSpPr>
          <p:nvPr/>
        </p:nvSpPr>
        <p:spPr bwMode="auto">
          <a:xfrm>
            <a:off x="395288" y="2349500"/>
            <a:ext cx="874871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/>
              <a:t>Filial/Centro Custo </a:t>
            </a:r>
            <a:r>
              <a:rPr lang="pt-BR" sz="2000" b="1"/>
              <a:t>Origem    -    Mês 11</a:t>
            </a:r>
          </a:p>
          <a:p>
            <a:r>
              <a:rPr lang="pt-BR" sz="2000"/>
              <a:t>Dias   27,5               Valor     Adicionais    1/3 Const.         INSS        FGTS</a:t>
            </a:r>
          </a:p>
          <a:p>
            <a:r>
              <a:rPr lang="pt-BR" sz="2000"/>
              <a:t>Anterior               1000,00              0,00         333,33       266,67       106,67        </a:t>
            </a:r>
          </a:p>
          <a:p>
            <a:r>
              <a:rPr lang="pt-BR" sz="2000"/>
              <a:t>No Mês                 100,00              0,00           33,34         26,66         10,66    </a:t>
            </a:r>
          </a:p>
          <a:p>
            <a:r>
              <a:rPr lang="pt-BR" sz="2000"/>
              <a:t>Atual                   1100,00              0,00         366,67       293,33       117,33 </a:t>
            </a:r>
          </a:p>
        </p:txBody>
      </p:sp>
      <p:sp>
        <p:nvSpPr>
          <p:cNvPr id="22539" name="Text Box 17"/>
          <p:cNvSpPr txBox="1">
            <a:spLocks noChangeArrowheads="1"/>
          </p:cNvSpPr>
          <p:nvPr/>
        </p:nvSpPr>
        <p:spPr bwMode="auto">
          <a:xfrm>
            <a:off x="323850" y="4333875"/>
            <a:ext cx="88201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/>
              <a:t>Filial/Centro Custo </a:t>
            </a:r>
            <a:r>
              <a:rPr lang="pt-BR" sz="2000" b="1"/>
              <a:t>Destino   </a:t>
            </a:r>
            <a:r>
              <a:rPr lang="pt-BR" sz="2000"/>
              <a:t> </a:t>
            </a:r>
            <a:r>
              <a:rPr lang="pt-BR" sz="2000" b="1"/>
              <a:t>-    Mês 12</a:t>
            </a:r>
          </a:p>
          <a:p>
            <a:r>
              <a:rPr lang="pt-BR" sz="2000"/>
              <a:t>Dias   30,0               Valor     Adicionais    1/3 Const.         INSS        FGTS</a:t>
            </a:r>
          </a:p>
          <a:p>
            <a:r>
              <a:rPr lang="pt-BR" sz="2000"/>
              <a:t>Anterior               1100,00              0,00         366,67       293,33       117,33        </a:t>
            </a:r>
          </a:p>
          <a:p>
            <a:r>
              <a:rPr lang="pt-BR" sz="2000"/>
              <a:t>No Mês                 100,00              0,00           33,33         26,67         10,67</a:t>
            </a:r>
          </a:p>
          <a:p>
            <a:r>
              <a:rPr lang="pt-BR" sz="2000"/>
              <a:t>Atual                   1200,00              0,00         400,00       320,00       128,00</a:t>
            </a:r>
            <a:endParaRPr lang="en-US" sz="2000"/>
          </a:p>
        </p:txBody>
      </p:sp>
      <p:sp>
        <p:nvSpPr>
          <p:cNvPr id="22540" name="Rectangle 19"/>
          <p:cNvSpPr>
            <a:spLocks noChangeArrowheads="1"/>
          </p:cNvSpPr>
          <p:nvPr/>
        </p:nvSpPr>
        <p:spPr bwMode="auto">
          <a:xfrm>
            <a:off x="323850" y="2347913"/>
            <a:ext cx="8569325" cy="1657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2541" name="Rectangle 20"/>
          <p:cNvSpPr>
            <a:spLocks noChangeArrowheads="1"/>
          </p:cNvSpPr>
          <p:nvPr/>
        </p:nvSpPr>
        <p:spPr bwMode="auto">
          <a:xfrm>
            <a:off x="323850" y="4292600"/>
            <a:ext cx="8569325" cy="1657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2542" name="Text Box 21"/>
          <p:cNvSpPr txBox="1">
            <a:spLocks noChangeArrowheads="1"/>
          </p:cNvSpPr>
          <p:nvPr/>
        </p:nvSpPr>
        <p:spPr bwMode="auto">
          <a:xfrm>
            <a:off x="6605588" y="1989138"/>
            <a:ext cx="2359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Salário R$ 1200,00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63" y="504825"/>
            <a:ext cx="8907462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Conceitos de Baixa – Transferência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b="1" u="sng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715963" y="3159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535238" y="28717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840288" y="1143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401638" y="1052513"/>
            <a:ext cx="6953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/>
              <a:t>Baixa de Transferência </a:t>
            </a:r>
            <a:r>
              <a:rPr lang="pt-BR" sz="2000" b="1" u="sng">
                <a:solidFill>
                  <a:srgbClr val="FF3300"/>
                </a:solidFill>
              </a:rPr>
              <a:t>COM</a:t>
            </a:r>
            <a:r>
              <a:rPr lang="pt-BR" sz="2000" b="1"/>
              <a:t> os Identificadores de baixa</a:t>
            </a:r>
            <a:endParaRPr lang="en-US" sz="2000"/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365125" y="1484313"/>
            <a:ext cx="8721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Efetua a baixa total na Filial/Centro Custo origem e provisiona total na Filial/</a:t>
            </a:r>
          </a:p>
          <a:p>
            <a:r>
              <a:rPr lang="pt-BR" sz="2000"/>
              <a:t>Centro Custo destino.</a:t>
            </a:r>
            <a:endParaRPr lang="en-US" sz="2000">
              <a:solidFill>
                <a:srgbClr val="000000"/>
              </a:solidFill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95288" y="2349500"/>
            <a:ext cx="8497887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/>
              <a:t>Filial/Centro Custo </a:t>
            </a:r>
            <a:r>
              <a:rPr lang="pt-BR" sz="2000" b="1"/>
              <a:t>Origem    -    Mês 12</a:t>
            </a:r>
          </a:p>
          <a:p>
            <a:r>
              <a:rPr lang="pt-BR" sz="2000"/>
              <a:t>Dias   27,5               Valor     Adicionais    1/3 Const.         INSS        FGTS</a:t>
            </a:r>
          </a:p>
          <a:p>
            <a:r>
              <a:rPr lang="pt-BR" sz="2000"/>
              <a:t>Anterior               1100,00              0,00         366,67       293,33       117,33 </a:t>
            </a:r>
          </a:p>
          <a:p>
            <a:r>
              <a:rPr lang="pt-BR" sz="2000"/>
              <a:t>No Mês                     0,00              0,00             0,00           0,00            0,00 </a:t>
            </a:r>
          </a:p>
          <a:p>
            <a:r>
              <a:rPr lang="pt-BR" sz="2000"/>
              <a:t>Atual                         0,00              0,00             0,00           0,00            0,00 </a:t>
            </a:r>
          </a:p>
          <a:p>
            <a:r>
              <a:rPr lang="pt-BR" sz="2000"/>
              <a:t>Valor Baixa         1100,00              0,00         366,67       293,33       117,33 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323850" y="4549775"/>
            <a:ext cx="88201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/>
              <a:t>Filial/Centro Custo </a:t>
            </a:r>
            <a:r>
              <a:rPr lang="pt-BR" sz="2000" b="1"/>
              <a:t>Destino    -    Mês 12</a:t>
            </a:r>
          </a:p>
          <a:p>
            <a:r>
              <a:rPr lang="pt-BR" sz="2000"/>
              <a:t>Dias   30,0               Valor     Adicionais    1/3 Const.         INSS        FGTS</a:t>
            </a:r>
          </a:p>
          <a:p>
            <a:r>
              <a:rPr lang="pt-BR" sz="2000"/>
              <a:t>Anterior                     0,00              0,00             0,00           0,00            0,00        </a:t>
            </a:r>
          </a:p>
          <a:p>
            <a:r>
              <a:rPr lang="pt-BR" sz="2000"/>
              <a:t>No Mês                1200,00             0,00         400,00       320,00        128,00</a:t>
            </a:r>
          </a:p>
          <a:p>
            <a:r>
              <a:rPr lang="pt-BR" sz="2000"/>
              <a:t>Atual                    1200,00             0,00         400,00       320,00        128,00</a:t>
            </a:r>
            <a:endParaRPr lang="en-US" sz="2000"/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323850" y="2349500"/>
            <a:ext cx="8569325" cy="1943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323850" y="4508500"/>
            <a:ext cx="8569325" cy="1657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6605588" y="1989138"/>
            <a:ext cx="2359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Salário R$ 1200,00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063" y="657225"/>
            <a:ext cx="8907462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Conceitos de Baixa – Transferência</a:t>
            </a:r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484313"/>
            <a:ext cx="6583362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476250"/>
            <a:ext cx="5916613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3068638"/>
            <a:ext cx="5943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Contabilização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1290638"/>
            <a:ext cx="8154988" cy="482600"/>
          </a:xfrm>
        </p:spPr>
        <p:txBody>
          <a:bodyPr/>
          <a:lstStyle/>
          <a:p>
            <a:pPr eaLnBrk="1" hangingPunct="1"/>
            <a:r>
              <a:rPr lang="pt-BR" sz="1800" smtClean="0"/>
              <a:t>Perguntas do Fechamento Contábil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924050"/>
            <a:ext cx="6048375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Contabilização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b="1" u="sng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715963" y="3159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2535238" y="28717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4840288" y="1143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395288" y="1052513"/>
            <a:ext cx="75580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Gera os lançamentos na tabela SRZ (resumo da folha) a partir do</a:t>
            </a:r>
          </a:p>
          <a:p>
            <a:r>
              <a:rPr lang="pt-BR" sz="2000"/>
              <a:t>SRT (acumulado da provisão).</a:t>
            </a:r>
            <a:endParaRPr lang="en-US" sz="2000"/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395288" y="1773238"/>
            <a:ext cx="7600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Os lançamentos serão gerados  sempre que o SRZ  estiver  vazio</a:t>
            </a:r>
          </a:p>
          <a:p>
            <a:r>
              <a:rPr lang="pt-BR" sz="2000"/>
              <a:t>ou sempre que houver recálculo da provisão.</a:t>
            </a:r>
            <a:endParaRPr lang="en-US" sz="2000"/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395288" y="4508500"/>
            <a:ext cx="757396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Ao final da geração  dos  lançamentos  no SRZ  será  incluído um</a:t>
            </a:r>
          </a:p>
          <a:p>
            <a:r>
              <a:rPr lang="pt-BR" sz="2000"/>
              <a:t>registro de controle, indicando o mês/ano de geração.</a:t>
            </a:r>
          </a:p>
          <a:p>
            <a:endParaRPr lang="pt-BR" sz="2000"/>
          </a:p>
          <a:p>
            <a:r>
              <a:rPr lang="pt-BR" sz="2000"/>
              <a:t>                               RZ_CC      -  PR 062003</a:t>
            </a:r>
          </a:p>
          <a:p>
            <a:r>
              <a:rPr lang="pt-BR" sz="2000"/>
              <a:t>                               RZ_TIPO   -  PR</a:t>
            </a:r>
            <a:endParaRPr lang="en-US" sz="2000"/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395288" y="2605088"/>
            <a:ext cx="76581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Os registros de  cada  provisão  serão  identificados  pelo  campo</a:t>
            </a:r>
          </a:p>
          <a:p>
            <a:r>
              <a:rPr lang="pt-BR" sz="2000"/>
              <a:t>RZ_TIPO, cujo conteúdo será:</a:t>
            </a:r>
          </a:p>
          <a:p>
            <a:endParaRPr lang="pt-BR" sz="2000"/>
          </a:p>
          <a:p>
            <a:r>
              <a:rPr lang="pt-BR" sz="2000"/>
              <a:t>                               PF – Provisão de Férias</a:t>
            </a:r>
          </a:p>
          <a:p>
            <a:r>
              <a:rPr lang="pt-BR" sz="2000"/>
              <a:t>                               PD – Provisão de 13º Salário                             </a:t>
            </a:r>
            <a:endParaRPr lang="en-US" sz="200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395288" y="4508500"/>
            <a:ext cx="7561262" cy="16557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395288" y="2636838"/>
            <a:ext cx="7561262" cy="16557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Importação do Saldo Anterior do SRF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b="1" u="sng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715963" y="3159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2535238" y="28717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4840288" y="1143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728" name="Text Box 17"/>
          <p:cNvSpPr txBox="1">
            <a:spLocks noChangeArrowheads="1"/>
          </p:cNvSpPr>
          <p:nvPr/>
        </p:nvSpPr>
        <p:spPr bwMode="auto">
          <a:xfrm>
            <a:off x="376238" y="1190625"/>
            <a:ext cx="7972425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1 – O arquivo SRT deve estar vazio e o arquivo SRF deverá conter</a:t>
            </a:r>
          </a:p>
          <a:p>
            <a:r>
              <a:rPr lang="pt-BR" sz="2000"/>
              <a:t>      Informações das provisões calculadas.</a:t>
            </a:r>
          </a:p>
          <a:p>
            <a:endParaRPr lang="pt-BR" sz="2000"/>
          </a:p>
          <a:p>
            <a:r>
              <a:rPr lang="pt-BR" sz="2000"/>
              <a:t>2 – Checa todos os identificadores (SRV) de todas as filiais</a:t>
            </a:r>
          </a:p>
          <a:p>
            <a:endParaRPr lang="pt-BR" sz="2000"/>
          </a:p>
          <a:p>
            <a:r>
              <a:rPr lang="pt-BR" sz="2000"/>
              <a:t>3 – Os valores serão lançados de acordo com a data de atualização</a:t>
            </a:r>
          </a:p>
          <a:p>
            <a:r>
              <a:rPr lang="pt-BR" sz="2000"/>
              <a:t>      da provisão:</a:t>
            </a:r>
          </a:p>
          <a:p>
            <a:endParaRPr lang="pt-BR" sz="2000"/>
          </a:p>
          <a:p>
            <a:r>
              <a:rPr lang="pt-BR" sz="2000"/>
              <a:t>      RF_DATAATU – Data da última atualização da provisão de férias</a:t>
            </a:r>
          </a:p>
          <a:p>
            <a:endParaRPr lang="pt-BR" sz="2000"/>
          </a:p>
          <a:p>
            <a:r>
              <a:rPr lang="pt-BR" sz="2000"/>
              <a:t>      RF_DATAA13 – Data da última atualização da provisão de 13o.</a:t>
            </a:r>
          </a:p>
          <a:p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Tipos de Transferências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b="1" u="sng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/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715963" y="3159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2535238" y="28717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840288" y="1143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592138" y="1052513"/>
            <a:ext cx="6989762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u="sng"/>
              <a:t>Transferências entre Empresas/Filiais</a:t>
            </a:r>
          </a:p>
          <a:p>
            <a:endParaRPr lang="pt-BR" sz="2000"/>
          </a:p>
          <a:p>
            <a:r>
              <a:rPr lang="pt-BR" sz="2000"/>
              <a:t>      O Funcionário permanece na  Empresa/Filial Origem</a:t>
            </a:r>
          </a:p>
          <a:p>
            <a:r>
              <a:rPr lang="pt-BR" sz="2000"/>
              <a:t>      como demitido e é feita uma inclusão na Empresa/Filial</a:t>
            </a:r>
          </a:p>
          <a:p>
            <a:r>
              <a:rPr lang="pt-BR" sz="2000"/>
              <a:t>      destino.</a:t>
            </a:r>
          </a:p>
          <a:p>
            <a:endParaRPr lang="pt-BR" sz="2000"/>
          </a:p>
          <a:p>
            <a:r>
              <a:rPr lang="pt-BR" sz="2000" u="sng"/>
              <a:t>Transferências entre Centros de Custo</a:t>
            </a:r>
          </a:p>
          <a:p>
            <a:r>
              <a:rPr lang="pt-BR" sz="2000"/>
              <a:t>     </a:t>
            </a:r>
          </a:p>
          <a:p>
            <a:r>
              <a:rPr lang="pt-BR" sz="2000"/>
              <a:t>      O funcionário é transportado do Centro de Custo Origem</a:t>
            </a:r>
          </a:p>
          <a:p>
            <a:r>
              <a:rPr lang="pt-BR" sz="2000"/>
              <a:t>      (desaparece) para o Centro de Custo Destino.</a:t>
            </a:r>
          </a:p>
          <a:p>
            <a:endParaRPr lang="pt-BR" sz="2000"/>
          </a:p>
          <a:p>
            <a:r>
              <a:rPr lang="pt-BR" sz="2000" u="sng">
                <a:solidFill>
                  <a:srgbClr val="FF3300"/>
                </a:solidFill>
              </a:rPr>
              <a:t>Transferências entre Filias com mesmo CNPJ</a:t>
            </a:r>
          </a:p>
          <a:p>
            <a:endParaRPr lang="pt-BR" sz="2000">
              <a:solidFill>
                <a:srgbClr val="FF3300"/>
              </a:solidFill>
            </a:endParaRPr>
          </a:p>
          <a:p>
            <a:r>
              <a:rPr lang="pt-BR" sz="2000">
                <a:solidFill>
                  <a:srgbClr val="FF3300"/>
                </a:solidFill>
              </a:rPr>
              <a:t>      Mesmo comportamento das transferências entre Centro </a:t>
            </a:r>
          </a:p>
          <a:p>
            <a:r>
              <a:rPr lang="pt-BR" sz="2000">
                <a:solidFill>
                  <a:srgbClr val="FF3300"/>
                </a:solidFill>
              </a:rPr>
              <a:t>      de Custo – NÃO É TRATADO PELA PROVISÃO.</a:t>
            </a:r>
            <a:endParaRPr lang="en-US" sz="200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Parâmetros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17513" y="1052513"/>
            <a:ext cx="81153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b="1" u="sng"/>
              <a:t>Férias</a:t>
            </a:r>
          </a:p>
          <a:p>
            <a:endParaRPr lang="pt-BR" sz="2000"/>
          </a:p>
          <a:p>
            <a:endParaRPr lang="pt-BR" sz="2000"/>
          </a:p>
          <a:p>
            <a:r>
              <a:rPr lang="pt-BR" sz="2000"/>
              <a:t>MV_TAFAFER–	   Indica os tipos de afastamentos que serão 	avaliados para troca de período e desconto dos avos</a:t>
            </a:r>
          </a:p>
          <a:p>
            <a:endParaRPr lang="pt-BR" sz="2000"/>
          </a:p>
          <a:p>
            <a:r>
              <a:rPr lang="pt-BR" sz="2000"/>
              <a:t>Tipos aceitos:</a:t>
            </a:r>
          </a:p>
          <a:p>
            <a:endParaRPr lang="pt-BR" sz="2000"/>
          </a:p>
          <a:p>
            <a:r>
              <a:rPr lang="pt-BR" sz="2000" b="1">
                <a:solidFill>
                  <a:schemeClr val="bg2"/>
                </a:solidFill>
              </a:rPr>
              <a:t>O  –  Auxílio Doença</a:t>
            </a:r>
          </a:p>
          <a:p>
            <a:r>
              <a:rPr lang="pt-BR" sz="2000" b="1">
                <a:solidFill>
                  <a:schemeClr val="bg2"/>
                </a:solidFill>
              </a:rPr>
              <a:t>P  –  Acidente de Trabalho</a:t>
            </a:r>
          </a:p>
          <a:p>
            <a:r>
              <a:rPr lang="pt-BR" sz="2000" b="1">
                <a:solidFill>
                  <a:schemeClr val="bg2"/>
                </a:solidFill>
              </a:rPr>
              <a:t>R  –  Prestação do Serviço Militar</a:t>
            </a:r>
          </a:p>
          <a:p>
            <a:r>
              <a:rPr lang="pt-BR" sz="2000" b="1">
                <a:solidFill>
                  <a:schemeClr val="bg2"/>
                </a:solidFill>
              </a:rPr>
              <a:t>X  –  Licença Não Remunerada</a:t>
            </a:r>
          </a:p>
          <a:p>
            <a:r>
              <a:rPr lang="pt-BR" sz="2000" b="1">
                <a:solidFill>
                  <a:schemeClr val="bg2"/>
                </a:solidFill>
              </a:rPr>
              <a:t>W –  Mandato Sindical</a:t>
            </a:r>
          </a:p>
          <a:p>
            <a:r>
              <a:rPr lang="pt-BR" sz="2000" b="1">
                <a:solidFill>
                  <a:schemeClr val="bg2"/>
                </a:solidFill>
              </a:rPr>
              <a:t>8  –  Licença Com Vencimentos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Diferenças na Provisão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b="1" u="sng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/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715963" y="3159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2535238" y="28717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4840288" y="1143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519113" y="1196975"/>
            <a:ext cx="8497887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1º - Detectar um Centro de Custo com diferença</a:t>
            </a:r>
          </a:p>
          <a:p>
            <a:endParaRPr lang="pt-BR" sz="2000"/>
          </a:p>
          <a:p>
            <a:r>
              <a:rPr lang="pt-BR" sz="2000"/>
              <a:t>2º - Checar se a DATA do início do período aquisitivo da provisão (SRT)</a:t>
            </a:r>
          </a:p>
          <a:p>
            <a:r>
              <a:rPr lang="pt-BR" sz="2000"/>
              <a:t>       coincide com a data da programação de férias (SRF).</a:t>
            </a:r>
          </a:p>
          <a:p>
            <a:endParaRPr lang="pt-BR" sz="2000"/>
          </a:p>
          <a:p>
            <a:r>
              <a:rPr lang="pt-BR" sz="2000"/>
              <a:t>       a) Se o mês estiver fechado, deverá obrigatoriamente coincidir.</a:t>
            </a:r>
          </a:p>
          <a:p>
            <a:endParaRPr lang="pt-BR" sz="2000"/>
          </a:p>
          <a:p>
            <a:r>
              <a:rPr lang="pt-BR" sz="2000"/>
              <a:t>       b) Se o mês estiver aberto, não deve necessariamente coincidir</a:t>
            </a:r>
          </a:p>
          <a:p>
            <a:r>
              <a:rPr lang="pt-BR" sz="2000"/>
              <a:t>           se houver histórico no SRT, será utilizada esta data, caso contrário</a:t>
            </a:r>
          </a:p>
          <a:p>
            <a:r>
              <a:rPr lang="pt-BR" sz="2000"/>
              <a:t>           será utilizada a data da tabela (SRF).</a:t>
            </a:r>
          </a:p>
          <a:p>
            <a:endParaRPr lang="pt-BR" sz="2000"/>
          </a:p>
          <a:p>
            <a:r>
              <a:rPr lang="pt-BR" sz="2000"/>
              <a:t>       Esta DATA determina o número de dias de férias vencidas e prop.</a:t>
            </a:r>
          </a:p>
          <a:p>
            <a:r>
              <a:rPr lang="pt-BR" sz="2000"/>
              <a:t>       Se houver quitação do período a provisão calcula a nova DATA mas,</a:t>
            </a:r>
          </a:p>
          <a:p>
            <a:r>
              <a:rPr lang="pt-BR" sz="2000"/>
              <a:t>       não atualiza a tabela SRF (será atualizada pelo fechamento mensal)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Diferenças na Provisão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b="1" u="sng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715963" y="3159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2535238" y="28717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4840288" y="1143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3800" name="Text Box 9"/>
          <p:cNvSpPr txBox="1">
            <a:spLocks noChangeArrowheads="1"/>
          </p:cNvSpPr>
          <p:nvPr/>
        </p:nvSpPr>
        <p:spPr bwMode="auto">
          <a:xfrm>
            <a:off x="519113" y="1108075"/>
            <a:ext cx="8018462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3º - Checar consistência da tabela de transferências (SRE) </a:t>
            </a:r>
          </a:p>
          <a:p>
            <a:endParaRPr lang="pt-BR" sz="2000"/>
          </a:p>
          <a:p>
            <a:r>
              <a:rPr lang="pt-BR" sz="2000"/>
              <a:t>       a) O último registro de transferência deve coincidir com o registro</a:t>
            </a:r>
          </a:p>
          <a:p>
            <a:r>
              <a:rPr lang="pt-BR" sz="2000"/>
              <a:t>           atual do cadastro de funcionários (SRA). Ex.:</a:t>
            </a:r>
          </a:p>
          <a:p>
            <a:endParaRPr lang="pt-BR" sz="2000"/>
          </a:p>
          <a:p>
            <a:r>
              <a:rPr lang="pt-BR" sz="2000"/>
              <a:t>	 FilDe  CCDe   MatDe     FilPara  CCPara   MatPara</a:t>
            </a:r>
          </a:p>
          <a:p>
            <a:r>
              <a:rPr lang="pt-BR" sz="2000"/>
              <a:t>               01       0001    00001        01         0002      00001</a:t>
            </a:r>
          </a:p>
          <a:p>
            <a:r>
              <a:rPr lang="pt-BR" sz="2000"/>
              <a:t>               01       0002    00001        </a:t>
            </a:r>
            <a:r>
              <a:rPr lang="pt-BR" sz="2000" b="1">
                <a:solidFill>
                  <a:srgbClr val="FF3300"/>
                </a:solidFill>
              </a:rPr>
              <a:t>01         0003      00001</a:t>
            </a:r>
          </a:p>
          <a:p>
            <a:r>
              <a:rPr lang="pt-BR" sz="2000"/>
              <a:t>           </a:t>
            </a:r>
          </a:p>
          <a:p>
            <a:r>
              <a:rPr lang="pt-BR" sz="2000"/>
              <a:t>       b) Verificar a existência de registros duplicados</a:t>
            </a:r>
          </a:p>
          <a:p>
            <a:endParaRPr lang="pt-BR" sz="2000"/>
          </a:p>
          <a:p>
            <a:r>
              <a:rPr lang="pt-BR" sz="2000"/>
              <a:t>	FilDe  CCDe   MatDe     FilPara  CCPara   MatPara</a:t>
            </a:r>
          </a:p>
          <a:p>
            <a:r>
              <a:rPr lang="pt-BR" sz="2000" b="1">
                <a:solidFill>
                  <a:srgbClr val="FF3300"/>
                </a:solidFill>
              </a:rPr>
              <a:t>               01       0001    00001        01         0002      00001</a:t>
            </a:r>
          </a:p>
          <a:p>
            <a:r>
              <a:rPr lang="pt-BR" sz="2000" b="1">
                <a:solidFill>
                  <a:srgbClr val="FF3300"/>
                </a:solidFill>
              </a:rPr>
              <a:t>               01       0001    00001        01         0002      00001</a:t>
            </a:r>
          </a:p>
          <a:p>
            <a:r>
              <a:rPr lang="pt-BR" sz="2000"/>
              <a:t>               01       0002    00001        01         0003      00001</a:t>
            </a:r>
          </a:p>
          <a:p>
            <a:endParaRPr lang="pt-BR" sz="2000"/>
          </a:p>
          <a:p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Diferenças na Provisão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b="1" u="sng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/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715963" y="3159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2535238" y="28717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4840288" y="1143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4824" name="Text Box 9"/>
          <p:cNvSpPr txBox="1">
            <a:spLocks noChangeArrowheads="1"/>
          </p:cNvSpPr>
          <p:nvPr/>
        </p:nvSpPr>
        <p:spPr bwMode="auto">
          <a:xfrm>
            <a:off x="519113" y="1125538"/>
            <a:ext cx="7215187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       c) As transferências devem ter uma seqüência lógica. Ex.:</a:t>
            </a:r>
          </a:p>
          <a:p>
            <a:endParaRPr lang="pt-BR" sz="2000"/>
          </a:p>
          <a:p>
            <a:r>
              <a:rPr lang="pt-BR" sz="2000"/>
              <a:t>          </a:t>
            </a:r>
            <a:r>
              <a:rPr lang="pt-BR" sz="2000" u="sng"/>
              <a:t>Seqüência correta</a:t>
            </a:r>
          </a:p>
          <a:p>
            <a:r>
              <a:rPr lang="pt-BR" sz="2000"/>
              <a:t>              FilDe  CCDe   MatDe     FilPara  CCPara   MatPara</a:t>
            </a:r>
          </a:p>
          <a:p>
            <a:r>
              <a:rPr lang="pt-BR" sz="2000"/>
              <a:t>               01       0001    00001        </a:t>
            </a:r>
            <a:r>
              <a:rPr lang="pt-BR" sz="2000" b="1">
                <a:solidFill>
                  <a:srgbClr val="FF3300"/>
                </a:solidFill>
              </a:rPr>
              <a:t>01         0002      00001</a:t>
            </a:r>
          </a:p>
          <a:p>
            <a:r>
              <a:rPr lang="pt-BR" sz="2000"/>
              <a:t>               </a:t>
            </a:r>
            <a:r>
              <a:rPr lang="pt-BR" sz="2000" b="1">
                <a:solidFill>
                  <a:srgbClr val="FF3300"/>
                </a:solidFill>
              </a:rPr>
              <a:t>01       0002    00001</a:t>
            </a:r>
            <a:r>
              <a:rPr lang="pt-BR" sz="2000"/>
              <a:t>        01         0003      00001</a:t>
            </a:r>
          </a:p>
          <a:p>
            <a:r>
              <a:rPr lang="pt-BR" sz="2000"/>
              <a:t>        </a:t>
            </a:r>
            <a:r>
              <a:rPr lang="pt-BR" sz="2000" u="sng"/>
              <a:t>seqüência incorreta</a:t>
            </a:r>
          </a:p>
          <a:p>
            <a:r>
              <a:rPr lang="pt-BR" sz="2000"/>
              <a:t>              FilDe  CCDe   MatDe     FilPara  CCPara   MatPara</a:t>
            </a:r>
          </a:p>
          <a:p>
            <a:r>
              <a:rPr lang="pt-BR" sz="2000"/>
              <a:t>                01       0001    00001        </a:t>
            </a:r>
            <a:r>
              <a:rPr lang="pt-BR" sz="2000" b="1">
                <a:solidFill>
                  <a:srgbClr val="FF3300"/>
                </a:solidFill>
              </a:rPr>
              <a:t>01         0002      00001</a:t>
            </a:r>
          </a:p>
          <a:p>
            <a:r>
              <a:rPr lang="pt-BR" sz="2000"/>
              <a:t>                </a:t>
            </a:r>
            <a:r>
              <a:rPr lang="pt-BR" sz="2000" b="1">
                <a:solidFill>
                  <a:srgbClr val="FF3300"/>
                </a:solidFill>
              </a:rPr>
              <a:t>01       0004    00001</a:t>
            </a:r>
            <a:r>
              <a:rPr lang="pt-BR" sz="2000"/>
              <a:t>        01         0003      00001</a:t>
            </a:r>
          </a:p>
          <a:p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Consistência da Tabela SRT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b="1" u="sng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/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715963" y="3159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535238" y="28717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4840288" y="1143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5848" name="Text Box 9"/>
          <p:cNvSpPr txBox="1">
            <a:spLocks noChangeArrowheads="1"/>
          </p:cNvSpPr>
          <p:nvPr/>
        </p:nvSpPr>
        <p:spPr bwMode="auto">
          <a:xfrm>
            <a:off x="444500" y="1412875"/>
            <a:ext cx="1733550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800"/>
              <a:t>RT_FILIAL</a:t>
            </a:r>
          </a:p>
          <a:p>
            <a:r>
              <a:rPr lang="pt-BR" sz="1800"/>
              <a:t>RT_MAT</a:t>
            </a:r>
          </a:p>
          <a:p>
            <a:r>
              <a:rPr lang="pt-BR" sz="1800"/>
              <a:t>RT_CC</a:t>
            </a:r>
          </a:p>
          <a:p>
            <a:r>
              <a:rPr lang="pt-BR" sz="1800"/>
              <a:t>RT_DATACAL</a:t>
            </a:r>
          </a:p>
          <a:p>
            <a:r>
              <a:rPr lang="pt-BR" sz="1800"/>
              <a:t>RT_TIPPROV</a:t>
            </a:r>
          </a:p>
          <a:p>
            <a:r>
              <a:rPr lang="pt-BR" sz="1800"/>
              <a:t>RT_VERBA</a:t>
            </a:r>
          </a:p>
          <a:p>
            <a:r>
              <a:rPr lang="pt-BR" sz="1800"/>
              <a:t>RT_VALOR</a:t>
            </a:r>
          </a:p>
          <a:p>
            <a:r>
              <a:rPr lang="pt-BR" sz="1800" b="1">
                <a:solidFill>
                  <a:srgbClr val="FF3300"/>
                </a:solidFill>
              </a:rPr>
              <a:t>RT_DATABAS</a:t>
            </a:r>
          </a:p>
          <a:p>
            <a:r>
              <a:rPr lang="pt-BR" sz="1800"/>
              <a:t>RT_DFERVEN</a:t>
            </a:r>
          </a:p>
          <a:p>
            <a:r>
              <a:rPr lang="pt-BR" sz="1800"/>
              <a:t>RT_DFERPRO</a:t>
            </a:r>
          </a:p>
          <a:p>
            <a:r>
              <a:rPr lang="pt-BR" sz="1800" b="1">
                <a:solidFill>
                  <a:srgbClr val="FF3300"/>
                </a:solidFill>
              </a:rPr>
              <a:t>RT_DFERANT</a:t>
            </a:r>
          </a:p>
          <a:p>
            <a:r>
              <a:rPr lang="pt-BR" sz="1800"/>
              <a:t>RT_DFALVEN</a:t>
            </a:r>
          </a:p>
          <a:p>
            <a:r>
              <a:rPr lang="pt-BR" sz="1800"/>
              <a:t>RT_DFALPRO</a:t>
            </a:r>
          </a:p>
          <a:p>
            <a:r>
              <a:rPr lang="pt-BR" sz="1800" b="1">
                <a:solidFill>
                  <a:srgbClr val="FF3300"/>
                </a:solidFill>
              </a:rPr>
              <a:t>RT_SALARIO</a:t>
            </a:r>
          </a:p>
          <a:p>
            <a:r>
              <a:rPr lang="pt-BR" sz="1800"/>
              <a:t>RT_AVOS13S</a:t>
            </a:r>
            <a:endParaRPr lang="en-US" sz="1800"/>
          </a:p>
          <a:p>
            <a:r>
              <a:rPr lang="pt-BR" sz="1800"/>
              <a:t>RT_TIPMOVI</a:t>
            </a:r>
          </a:p>
          <a:p>
            <a:endParaRPr lang="pt-BR" sz="1800" b="1"/>
          </a:p>
        </p:txBody>
      </p:sp>
      <p:sp>
        <p:nvSpPr>
          <p:cNvPr id="35849" name="Text Box 10"/>
          <p:cNvSpPr txBox="1">
            <a:spLocks noChangeArrowheads="1"/>
          </p:cNvSpPr>
          <p:nvPr/>
        </p:nvSpPr>
        <p:spPr bwMode="auto">
          <a:xfrm>
            <a:off x="395288" y="944563"/>
            <a:ext cx="3260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 b="1"/>
              <a:t>Estrutura do arquivo SRT</a:t>
            </a:r>
            <a:endParaRPr lang="en-US" sz="2000"/>
          </a:p>
        </p:txBody>
      </p:sp>
      <p:sp>
        <p:nvSpPr>
          <p:cNvPr id="35850" name="Text Box 11"/>
          <p:cNvSpPr txBox="1">
            <a:spLocks noChangeArrowheads="1"/>
          </p:cNvSpPr>
          <p:nvPr/>
        </p:nvSpPr>
        <p:spPr bwMode="auto">
          <a:xfrm>
            <a:off x="2274888" y="1412875"/>
            <a:ext cx="681672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800"/>
              <a:t>- Filial</a:t>
            </a:r>
          </a:p>
          <a:p>
            <a:r>
              <a:rPr lang="pt-BR" sz="1800"/>
              <a:t>- Matrícula</a:t>
            </a:r>
          </a:p>
          <a:p>
            <a:r>
              <a:rPr lang="pt-BR" sz="1800"/>
              <a:t>- Centro de Custo</a:t>
            </a:r>
          </a:p>
          <a:p>
            <a:r>
              <a:rPr lang="pt-BR" sz="1800"/>
              <a:t>- Data do Cálculo </a:t>
            </a:r>
          </a:p>
          <a:p>
            <a:r>
              <a:rPr lang="pt-BR" sz="1800"/>
              <a:t>- Tipo de Provisão   </a:t>
            </a:r>
            <a:r>
              <a:rPr lang="pt-BR" sz="1800" b="1"/>
              <a:t>1</a:t>
            </a:r>
            <a:r>
              <a:rPr lang="pt-BR" sz="1800"/>
              <a:t>-Férias Venc.   </a:t>
            </a:r>
            <a:r>
              <a:rPr lang="pt-BR" sz="1800" b="1"/>
              <a:t>2</a:t>
            </a:r>
            <a:r>
              <a:rPr lang="pt-BR" sz="1800"/>
              <a:t>-Férias Prop.  </a:t>
            </a:r>
            <a:r>
              <a:rPr lang="pt-BR" sz="1800" b="1"/>
              <a:t>3</a:t>
            </a:r>
            <a:r>
              <a:rPr lang="pt-BR" sz="1800"/>
              <a:t>-13º   </a:t>
            </a:r>
            <a:r>
              <a:rPr lang="pt-BR" sz="1800" b="1"/>
              <a:t>4</a:t>
            </a:r>
            <a:r>
              <a:rPr lang="pt-BR" sz="1800"/>
              <a:t>-14º </a:t>
            </a:r>
          </a:p>
          <a:p>
            <a:r>
              <a:rPr lang="pt-BR" sz="1800"/>
              <a:t>- Código da Verba</a:t>
            </a:r>
          </a:p>
          <a:p>
            <a:r>
              <a:rPr lang="pt-BR" sz="1800"/>
              <a:t>- Valor do Lançamento</a:t>
            </a:r>
          </a:p>
          <a:p>
            <a:r>
              <a:rPr lang="pt-BR" sz="1800"/>
              <a:t>- Início do Período aquisitivo</a:t>
            </a:r>
          </a:p>
          <a:p>
            <a:r>
              <a:rPr lang="pt-BR" sz="1800"/>
              <a:t>- Dias de Férias Vencidas </a:t>
            </a:r>
          </a:p>
          <a:p>
            <a:r>
              <a:rPr lang="pt-BR" sz="1800"/>
              <a:t>- Dias de Férias Proporcionais</a:t>
            </a:r>
          </a:p>
          <a:p>
            <a:r>
              <a:rPr lang="pt-BR" sz="1800"/>
              <a:t>- Dias de Férias Antecipadas</a:t>
            </a:r>
          </a:p>
          <a:p>
            <a:r>
              <a:rPr lang="pt-BR" sz="1800"/>
              <a:t>- Dias de Faltas Vencidas</a:t>
            </a:r>
          </a:p>
          <a:p>
            <a:r>
              <a:rPr lang="pt-BR" sz="1800"/>
              <a:t>- Dias de Faltas Proporcionais</a:t>
            </a:r>
          </a:p>
          <a:p>
            <a:r>
              <a:rPr lang="pt-BR" sz="1800"/>
              <a:t>- Salário Base</a:t>
            </a:r>
          </a:p>
          <a:p>
            <a:r>
              <a:rPr lang="pt-BR" sz="1800"/>
              <a:t>- Avos de 13º Salário</a:t>
            </a:r>
            <a:endParaRPr lang="en-US" sz="1800"/>
          </a:p>
          <a:p>
            <a:r>
              <a:rPr lang="pt-BR" sz="1800"/>
              <a:t>- Movimento  </a:t>
            </a:r>
            <a:r>
              <a:rPr lang="pt-BR" sz="1800" b="1"/>
              <a:t>0</a:t>
            </a:r>
            <a:r>
              <a:rPr lang="pt-BR" sz="1800"/>
              <a:t>-Normal  </a:t>
            </a:r>
            <a:r>
              <a:rPr lang="pt-BR" sz="1800" b="1"/>
              <a:t>1</a:t>
            </a:r>
            <a:r>
              <a:rPr lang="pt-BR" sz="1800"/>
              <a:t>-Demitido  </a:t>
            </a:r>
            <a:r>
              <a:rPr lang="pt-BR" sz="1800" b="1"/>
              <a:t>2</a:t>
            </a:r>
            <a:r>
              <a:rPr lang="pt-BR" sz="1800"/>
              <a:t>-Cong.Férias  </a:t>
            </a:r>
            <a:r>
              <a:rPr lang="pt-BR" sz="1800" b="1"/>
              <a:t>3</a:t>
            </a:r>
            <a:r>
              <a:rPr lang="pt-BR" sz="1800"/>
              <a:t>-Cong.13º  </a:t>
            </a:r>
          </a:p>
          <a:p>
            <a:r>
              <a:rPr lang="pt-BR" sz="1800"/>
              <a:t>                      </a:t>
            </a:r>
            <a:r>
              <a:rPr lang="pt-BR" sz="1800" b="1"/>
              <a:t>4</a:t>
            </a:r>
            <a:r>
              <a:rPr lang="pt-BR" sz="1800"/>
              <a:t>-Cong. Férias/13º      </a:t>
            </a:r>
            <a:r>
              <a:rPr lang="pt-BR" sz="1800" b="1"/>
              <a:t>5</a:t>
            </a:r>
            <a:r>
              <a:rPr lang="pt-BR" sz="1800"/>
              <a:t>-Trf.Saída       </a:t>
            </a:r>
            <a:r>
              <a:rPr lang="pt-BR" sz="1800" b="1"/>
              <a:t>6</a:t>
            </a:r>
            <a:r>
              <a:rPr lang="pt-BR" sz="1800"/>
              <a:t>-Trf.Entrada</a:t>
            </a:r>
          </a:p>
          <a:p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Consistência da Tabela SRT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en-US" b="1" u="sng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000"/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715963" y="31591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2535238" y="28717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4840288" y="1143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6872" name="Text Box 9"/>
          <p:cNvSpPr txBox="1">
            <a:spLocks noChangeArrowheads="1"/>
          </p:cNvSpPr>
          <p:nvPr/>
        </p:nvSpPr>
        <p:spPr bwMode="auto">
          <a:xfrm>
            <a:off x="735013" y="13589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6873" name="Text Box 13"/>
          <p:cNvSpPr txBox="1">
            <a:spLocks noChangeArrowheads="1"/>
          </p:cNvSpPr>
          <p:nvPr/>
        </p:nvSpPr>
        <p:spPr bwMode="auto">
          <a:xfrm>
            <a:off x="3327400" y="20081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36874" name="Picture 1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7175" y="2168525"/>
            <a:ext cx="6115050" cy="304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Consistência da Tabela SRT</a:t>
            </a:r>
          </a:p>
        </p:txBody>
      </p:sp>
      <p:pic>
        <p:nvPicPr>
          <p:cNvPr id="3789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2133600"/>
            <a:ext cx="7275513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Parâmetros</a:t>
            </a:r>
            <a:endParaRPr lang="pt-BR" sz="240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8000" y="1290638"/>
            <a:ext cx="8154988" cy="4143375"/>
          </a:xfrm>
          <a:noFill/>
        </p:spPr>
        <p:txBody>
          <a:bodyPr>
            <a:spAutoFit/>
          </a:bodyPr>
          <a:lstStyle/>
          <a:p>
            <a:pPr eaLnBrk="1" hangingPunct="1"/>
            <a:r>
              <a:rPr lang="pt-BR" sz="1800" u="sng" smtClean="0"/>
              <a:t>MV_TPBXFER</a:t>
            </a:r>
          </a:p>
          <a:p>
            <a:pPr algn="just" eaLnBrk="1" hangingPunct="1">
              <a:buFont typeface="Symbol" pitchFamily="18" charset="2"/>
              <a:buNone/>
            </a:pPr>
            <a:r>
              <a:rPr lang="pt-BR" sz="1800" smtClean="0"/>
              <a:t>[1] - 	Indica que a baixa de provisão será feita em sua totalidade no 	mês de 	saída. </a:t>
            </a:r>
          </a:p>
          <a:p>
            <a:pPr algn="just" eaLnBrk="1" hangingPunct="1">
              <a:buFont typeface="Symbol" pitchFamily="18" charset="2"/>
              <a:buNone/>
            </a:pPr>
            <a:r>
              <a:rPr lang="pt-BR" sz="1800" smtClean="0"/>
              <a:t>Obs.:	Este conceito é o padrão do sistema, portanto, para os clientes 	que não possuírem o parâmetro, a baixa da provisão será feita em 	sua totalidade no primeiro mês de férias. </a:t>
            </a:r>
          </a:p>
          <a:p>
            <a:pPr algn="just" eaLnBrk="1" hangingPunct="1">
              <a:buFont typeface="Symbol" pitchFamily="18" charset="2"/>
              <a:buNone/>
            </a:pPr>
            <a:endParaRPr lang="pt-BR" sz="1800" smtClean="0"/>
          </a:p>
          <a:p>
            <a:pPr algn="just" eaLnBrk="1" hangingPunct="1">
              <a:buFont typeface="Symbol" pitchFamily="18" charset="2"/>
              <a:buNone/>
            </a:pPr>
            <a:r>
              <a:rPr lang="pt-BR" sz="1800" smtClean="0"/>
              <a:t>[2] - 	Indica que o valor de baixa de provisão será feito dentro do mês e 	também no mês seguinte respeitando assim a quebra das férias. </a:t>
            </a:r>
          </a:p>
          <a:p>
            <a:pPr eaLnBrk="1" hangingPunct="1">
              <a:buFont typeface="Symbol" pitchFamily="18" charset="2"/>
              <a:buNone/>
            </a:pPr>
            <a:r>
              <a:rPr lang="pt-BR" sz="1800" smtClean="0"/>
              <a:t>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Parâmetros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pt-BR" sz="1800" u="sng" smtClean="0"/>
              <a:t>MV_TCONGAF</a:t>
            </a:r>
            <a:endParaRPr lang="pt-BR" sz="1800" smtClean="0"/>
          </a:p>
          <a:p>
            <a:pPr algn="just" eaLnBrk="1" hangingPunct="1">
              <a:buFont typeface="Symbol" pitchFamily="18" charset="2"/>
              <a:buNone/>
            </a:pPr>
            <a:r>
              <a:rPr lang="pt-BR" sz="1800" smtClean="0"/>
              <a:t>[1] -	Indica que o congelamento do funcionário afastado será efetuado 	período a período, ou seja, a cada período aquisitivo será 	provisionado 6/12 avos e somente após os 180 dias, será 	congelado. </a:t>
            </a:r>
          </a:p>
          <a:p>
            <a:pPr algn="just" eaLnBrk="1" hangingPunct="1">
              <a:buFont typeface="Symbol" pitchFamily="18" charset="2"/>
              <a:buNone/>
            </a:pPr>
            <a:r>
              <a:rPr lang="pt-BR" sz="1800" smtClean="0"/>
              <a:t>Obs.:	Este conceito é o padrão do sistema, portanto, para os clientes 	que não possuírem o parâmetro, o congelamento será tratado 	desta forma. </a:t>
            </a:r>
          </a:p>
          <a:p>
            <a:pPr algn="just" eaLnBrk="1" hangingPunct="1">
              <a:buFont typeface="Symbol" pitchFamily="18" charset="2"/>
              <a:buNone/>
            </a:pPr>
            <a:r>
              <a:rPr lang="pt-BR" sz="1800" smtClean="0"/>
              <a:t>[2] -	Indica que o congelamento do funcionário afastado será efetuado 	após 6/12 avos ou 180 dias afastado e, continuará congelado até o 	seu retorno. Após o congelamento, se perdido o direito a férias, 	os dias provisionados serão baixados e somente haverá novo 	provisionamento quando o funcionário retornar ao trabalho.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Parâmetros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417513" y="908050"/>
            <a:ext cx="68865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u="sng"/>
              <a:t>13º Salário</a:t>
            </a:r>
          </a:p>
          <a:p>
            <a:endParaRPr lang="pt-BR" sz="2000"/>
          </a:p>
          <a:p>
            <a:r>
              <a:rPr lang="pt-BR" sz="2000"/>
              <a:t>MV_PDCALAC –  Indica se abate avos por afastamento  </a:t>
            </a:r>
          </a:p>
          <a:p>
            <a:r>
              <a:rPr lang="pt-BR" sz="2000"/>
              <a:t>		       Acidente de Trabalho (Provisão).</a:t>
            </a:r>
          </a:p>
          <a:p>
            <a:endParaRPr lang="pt-BR" sz="2000"/>
          </a:p>
          <a:p>
            <a:r>
              <a:rPr lang="pt-BR" sz="2000"/>
              <a:t>MV_PDCALAD – Indica se abate avos por afastamento </a:t>
            </a:r>
          </a:p>
          <a:p>
            <a:r>
              <a:rPr lang="pt-BR" sz="2000"/>
              <a:t>                              Auxílio Doença (Provisão).</a:t>
            </a:r>
          </a:p>
          <a:p>
            <a:endParaRPr lang="pt-BR" sz="2000"/>
          </a:p>
          <a:p>
            <a:r>
              <a:rPr lang="pt-BR" sz="2000"/>
              <a:t>MV_ABATAFA  – Indica se abate os avos por afastamento</a:t>
            </a:r>
          </a:p>
          <a:p>
            <a:r>
              <a:rPr lang="pt-BR" sz="2000"/>
              <a:t>		       no 13º Salário (Folha de 13º).</a:t>
            </a:r>
          </a:p>
          <a:p>
            <a:endParaRPr lang="pt-BR" sz="2000"/>
          </a:p>
          <a:p>
            <a:r>
              <a:rPr lang="pt-BR" sz="2000"/>
              <a:t>MV_PGSALMA – Indica se deve pagar Auxílio Maternidade</a:t>
            </a:r>
          </a:p>
          <a:p>
            <a:r>
              <a:rPr lang="pt-BR" sz="2000"/>
              <a:t>                             na folha, se [S]im, calcula provisão.</a:t>
            </a:r>
          </a:p>
          <a:p>
            <a:endParaRPr lang="pt-BR" sz="2000"/>
          </a:p>
          <a:p>
            <a:r>
              <a:rPr lang="pt-BR" sz="2000"/>
              <a:t>S – Abate avos afastados</a:t>
            </a:r>
          </a:p>
          <a:p>
            <a:r>
              <a:rPr lang="pt-BR" sz="2000"/>
              <a:t>N – Não abate avos afastados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pt-BR" smtClean="0"/>
              <a:t>Parâmetros</a:t>
            </a:r>
          </a:p>
        </p:txBody>
      </p:sp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539750" y="1341438"/>
            <a:ext cx="75787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b="1" u="sng"/>
              <a:t>Férias e 13º Salário</a:t>
            </a:r>
            <a:endParaRPr lang="pt-BR" sz="2000"/>
          </a:p>
          <a:p>
            <a:endParaRPr lang="pt-BR" sz="2000"/>
          </a:p>
          <a:p>
            <a:endParaRPr lang="pt-BR" sz="2000"/>
          </a:p>
          <a:p>
            <a:r>
              <a:rPr lang="pt-BR" sz="2000"/>
              <a:t>MV_PERCFGC –  Percentual do FGTS Referente a Contribuição </a:t>
            </a:r>
          </a:p>
          <a:p>
            <a:r>
              <a:rPr lang="pt-BR" sz="2000"/>
              <a:t>		      Social nas Provisões</a:t>
            </a:r>
          </a:p>
          <a:p>
            <a:endParaRPr lang="pt-BR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Identificadores – Provisão de Férias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263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t-BR" b="1" u="sng"/>
              <a:t>Provisão – (Obr.)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304641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130  -  Valor  da Provisão</a:t>
            </a:r>
          </a:p>
          <a:p>
            <a:r>
              <a:rPr lang="pt-BR" sz="2000"/>
              <a:t>254  -  Adicional</a:t>
            </a:r>
          </a:p>
          <a:p>
            <a:r>
              <a:rPr lang="pt-BR" sz="2000"/>
              <a:t>255  -  Um Terço	</a:t>
            </a:r>
          </a:p>
          <a:p>
            <a:r>
              <a:rPr lang="pt-BR" sz="2000"/>
              <a:t>131  -  INSS</a:t>
            </a:r>
          </a:p>
          <a:p>
            <a:r>
              <a:rPr lang="pt-BR" sz="2000"/>
              <a:t>132  -  FGTS</a:t>
            </a:r>
            <a:endParaRPr lang="en-US" sz="2000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694238" y="1700213"/>
            <a:ext cx="304641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233  -  Valor  da Provisão</a:t>
            </a:r>
          </a:p>
          <a:p>
            <a:r>
              <a:rPr lang="pt-BR" sz="2000"/>
              <a:t>258  -  Adicional</a:t>
            </a:r>
          </a:p>
          <a:p>
            <a:r>
              <a:rPr lang="pt-BR" sz="2000"/>
              <a:t>259  -  Um Terço	</a:t>
            </a:r>
          </a:p>
          <a:p>
            <a:r>
              <a:rPr lang="pt-BR" sz="2000"/>
              <a:t>234  -  INSS</a:t>
            </a:r>
          </a:p>
          <a:p>
            <a:r>
              <a:rPr lang="pt-BR" sz="2000"/>
              <a:t>132  -  FGTS</a:t>
            </a:r>
            <a:endParaRPr lang="en-US" sz="2000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664075" y="981075"/>
            <a:ext cx="314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u="sng"/>
              <a:t>Baixa Férias – (Obr.)</a:t>
            </a:r>
            <a:endParaRPr lang="en-US"/>
          </a:p>
        </p:txBody>
      </p:sp>
      <p:sp>
        <p:nvSpPr>
          <p:cNvPr id="10247" name="Text Box 9"/>
          <p:cNvSpPr txBox="1">
            <a:spLocks noChangeArrowheads="1"/>
          </p:cNvSpPr>
          <p:nvPr/>
        </p:nvSpPr>
        <p:spPr bwMode="auto">
          <a:xfrm>
            <a:off x="4572000" y="3500438"/>
            <a:ext cx="3316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u="sng"/>
              <a:t>Baixa Transf. – (Opc.)</a:t>
            </a:r>
            <a:endParaRPr lang="en-US"/>
          </a:p>
        </p:txBody>
      </p:sp>
      <p:sp>
        <p:nvSpPr>
          <p:cNvPr id="10248" name="Text Box 10"/>
          <p:cNvSpPr txBox="1">
            <a:spLocks noChangeArrowheads="1"/>
          </p:cNvSpPr>
          <p:nvPr/>
        </p:nvSpPr>
        <p:spPr bwMode="auto">
          <a:xfrm>
            <a:off x="395288" y="3500438"/>
            <a:ext cx="3589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u="sng"/>
              <a:t>Baixa Rescisão – (Obr.)</a:t>
            </a:r>
            <a:endParaRPr lang="en-US"/>
          </a:p>
        </p:txBody>
      </p:sp>
      <p:sp>
        <p:nvSpPr>
          <p:cNvPr id="10249" name="Text Box 11"/>
          <p:cNvSpPr txBox="1">
            <a:spLocks noChangeArrowheads="1"/>
          </p:cNvSpPr>
          <p:nvPr/>
        </p:nvSpPr>
        <p:spPr bwMode="auto">
          <a:xfrm>
            <a:off x="4668838" y="4260850"/>
            <a:ext cx="29273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239  -  Valor Provisão</a:t>
            </a:r>
          </a:p>
          <a:p>
            <a:r>
              <a:rPr lang="pt-BR" sz="2000"/>
              <a:t>260  -  Adicional</a:t>
            </a:r>
          </a:p>
          <a:p>
            <a:r>
              <a:rPr lang="pt-BR" sz="2000"/>
              <a:t>261  -  Um Terço	</a:t>
            </a:r>
          </a:p>
          <a:p>
            <a:r>
              <a:rPr lang="pt-BR" sz="2000"/>
              <a:t>240  -  INSS</a:t>
            </a:r>
          </a:p>
          <a:p>
            <a:r>
              <a:rPr lang="pt-BR" sz="2000"/>
              <a:t>241  -  FGTS</a:t>
            </a:r>
            <a:endParaRPr lang="en-US" sz="2000"/>
          </a:p>
        </p:txBody>
      </p:sp>
      <p:sp>
        <p:nvSpPr>
          <p:cNvPr id="10250" name="Text Box 12"/>
          <p:cNvSpPr txBox="1">
            <a:spLocks noChangeArrowheads="1"/>
          </p:cNvSpPr>
          <p:nvPr/>
        </p:nvSpPr>
        <p:spPr bwMode="auto">
          <a:xfrm>
            <a:off x="420688" y="4260850"/>
            <a:ext cx="29273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262  -  Valor Provisão</a:t>
            </a:r>
          </a:p>
          <a:p>
            <a:r>
              <a:rPr lang="pt-BR" sz="2000"/>
              <a:t>263  -  Adicional</a:t>
            </a:r>
          </a:p>
          <a:p>
            <a:r>
              <a:rPr lang="pt-BR" sz="2000"/>
              <a:t>264  -  Um Terço	</a:t>
            </a:r>
          </a:p>
          <a:p>
            <a:r>
              <a:rPr lang="pt-BR" sz="2000"/>
              <a:t>265  -  INSS</a:t>
            </a:r>
          </a:p>
          <a:p>
            <a:r>
              <a:rPr lang="pt-BR" sz="2000"/>
              <a:t>266  -  FGTS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0" y="250825"/>
            <a:ext cx="8178800" cy="657225"/>
          </a:xfrm>
        </p:spPr>
        <p:txBody>
          <a:bodyPr/>
          <a:lstStyle/>
          <a:p>
            <a:pPr eaLnBrk="1" hangingPunct="1"/>
            <a:r>
              <a:rPr lang="pt-BR" smtClean="0"/>
              <a:t>Identificadores – Provisão de 13º Salário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420688" y="981075"/>
            <a:ext cx="263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pt-BR" b="1" u="sng"/>
              <a:t>Provisão – (Obr.)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46088" y="1700213"/>
            <a:ext cx="304641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136  -  Valor  da Provisão</a:t>
            </a:r>
          </a:p>
          <a:p>
            <a:r>
              <a:rPr lang="pt-BR" sz="2000"/>
              <a:t>267  -  Adicional</a:t>
            </a:r>
          </a:p>
          <a:p>
            <a:r>
              <a:rPr lang="pt-BR" sz="2000"/>
              <a:t>268  -  1ª Parcela	</a:t>
            </a:r>
          </a:p>
          <a:p>
            <a:r>
              <a:rPr lang="pt-BR" sz="2000"/>
              <a:t>137  -  INSS</a:t>
            </a:r>
          </a:p>
          <a:p>
            <a:r>
              <a:rPr lang="pt-BR" sz="2000"/>
              <a:t>138  -  FGTS</a:t>
            </a:r>
            <a:endParaRPr lang="en-US" sz="2000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694238" y="4260850"/>
            <a:ext cx="3046412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332  -  Valor  da Provisão</a:t>
            </a:r>
          </a:p>
          <a:p>
            <a:r>
              <a:rPr lang="pt-BR" sz="2000"/>
              <a:t>333  -  Adicional</a:t>
            </a:r>
          </a:p>
          <a:p>
            <a:r>
              <a:rPr lang="pt-BR" sz="2000"/>
              <a:t>334  -  1ª Parcela	</a:t>
            </a:r>
          </a:p>
          <a:p>
            <a:r>
              <a:rPr lang="pt-BR" sz="2000"/>
              <a:t>335  -  INSS</a:t>
            </a:r>
          </a:p>
          <a:p>
            <a:r>
              <a:rPr lang="pt-BR" sz="2000"/>
              <a:t>336  -  FGTS</a:t>
            </a:r>
            <a:endParaRPr lang="en-US" sz="2000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664075" y="3500438"/>
            <a:ext cx="337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u="sng"/>
              <a:t>Baixa 13º Sal – (Novo)</a:t>
            </a:r>
            <a:endParaRPr lang="en-US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95288" y="3500438"/>
            <a:ext cx="3316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u="sng"/>
              <a:t>Baixa Transf. – (Opc.)</a:t>
            </a:r>
            <a:endParaRPr 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4583113" y="1052513"/>
            <a:ext cx="3589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b="1" u="sng"/>
              <a:t>Baixa Rescisão – (Obr.)</a:t>
            </a:r>
            <a:endParaRPr lang="en-US"/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420688" y="4221163"/>
            <a:ext cx="26241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270  -  Valor Provisão</a:t>
            </a:r>
          </a:p>
          <a:p>
            <a:r>
              <a:rPr lang="pt-BR" sz="2000"/>
              <a:t>271  -  Adicional</a:t>
            </a:r>
          </a:p>
          <a:p>
            <a:r>
              <a:rPr lang="pt-BR" sz="2000"/>
              <a:t>272  -  INSS</a:t>
            </a:r>
          </a:p>
          <a:p>
            <a:r>
              <a:rPr lang="pt-BR" sz="2000"/>
              <a:t>273  -  FGTS</a:t>
            </a:r>
            <a:endParaRPr lang="en-US" sz="2000"/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4597400" y="1757363"/>
            <a:ext cx="26241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2000"/>
              <a:t>274  -  Valor Provisão</a:t>
            </a:r>
          </a:p>
          <a:p>
            <a:r>
              <a:rPr lang="pt-BR" sz="2000"/>
              <a:t>275  -  Adicional</a:t>
            </a:r>
          </a:p>
          <a:p>
            <a:r>
              <a:rPr lang="pt-BR" sz="2000"/>
              <a:t>276  -  INSS</a:t>
            </a:r>
          </a:p>
          <a:p>
            <a:r>
              <a:rPr lang="pt-BR" sz="2000"/>
              <a:t>277  -  FGTS</a:t>
            </a:r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Show">
  <a:themeElements>
    <a:clrScheme name="">
      <a:dk1>
        <a:srgbClr val="000000"/>
      </a:dk1>
      <a:lt1>
        <a:srgbClr val="FFFFFF"/>
      </a:lt1>
      <a:dk2>
        <a:srgbClr val="FAA100"/>
      </a:dk2>
      <a:lt2>
        <a:srgbClr val="3783FF"/>
      </a:lt2>
      <a:accent1>
        <a:srgbClr val="969696"/>
      </a:accent1>
      <a:accent2>
        <a:srgbClr val="FFFFFF"/>
      </a:accent2>
      <a:accent3>
        <a:srgbClr val="FFFFFF"/>
      </a:accent3>
      <a:accent4>
        <a:srgbClr val="000000"/>
      </a:accent4>
      <a:accent5>
        <a:srgbClr val="C9C9C9"/>
      </a:accent5>
      <a:accent6>
        <a:srgbClr val="E7E7E7"/>
      </a:accent6>
      <a:hlink>
        <a:srgbClr val="007E35"/>
      </a:hlink>
      <a:folHlink>
        <a:srgbClr val="000000"/>
      </a:folHlink>
    </a:clrScheme>
    <a:fontScheme name="PresShow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Show 1">
        <a:dk1>
          <a:srgbClr val="000000"/>
        </a:dk1>
        <a:lt1>
          <a:srgbClr val="FFFFFF"/>
        </a:lt1>
        <a:dk2>
          <a:srgbClr val="3783FF"/>
        </a:dk2>
        <a:lt2>
          <a:srgbClr val="295595"/>
        </a:lt2>
        <a:accent1>
          <a:srgbClr val="295595"/>
        </a:accent1>
        <a:accent2>
          <a:srgbClr val="FFFFFF"/>
        </a:accent2>
        <a:accent3>
          <a:srgbClr val="FFFFFF"/>
        </a:accent3>
        <a:accent4>
          <a:srgbClr val="000000"/>
        </a:accent4>
        <a:accent5>
          <a:srgbClr val="ACB4C8"/>
        </a:accent5>
        <a:accent6>
          <a:srgbClr val="E7E7E7"/>
        </a:accent6>
        <a:hlink>
          <a:srgbClr val="000000"/>
        </a:hlink>
        <a:folHlink>
          <a:srgbClr val="DDF2F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 padrão</Template>
  <TotalTime>1523</TotalTime>
  <Words>1306</Words>
  <Application>Microsoft Office PowerPoint</Application>
  <PresentationFormat>Apresentação na tela (4:3)</PresentationFormat>
  <Paragraphs>336</Paragraphs>
  <Slides>35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35</vt:i4>
      </vt:variant>
    </vt:vector>
  </HeadingPairs>
  <TitlesOfParts>
    <vt:vector size="43" baseType="lpstr">
      <vt:lpstr>Arial</vt:lpstr>
      <vt:lpstr>Georgia</vt:lpstr>
      <vt:lpstr>Symbol</vt:lpstr>
      <vt:lpstr>Frutiger 55 Roman</vt:lpstr>
      <vt:lpstr>Frutiger 45 Light</vt:lpstr>
      <vt:lpstr>Impact</vt:lpstr>
      <vt:lpstr>Wingdings</vt:lpstr>
      <vt:lpstr>PresShow</vt:lpstr>
      <vt:lpstr>APERFEIÇOAMENTO  SIGAGPE</vt:lpstr>
      <vt:lpstr>Parâmetros</vt:lpstr>
      <vt:lpstr>Parâmetros</vt:lpstr>
      <vt:lpstr>Parâmetros</vt:lpstr>
      <vt:lpstr>Parâmetros</vt:lpstr>
      <vt:lpstr>Parâmetros</vt:lpstr>
      <vt:lpstr>Parâmetros</vt:lpstr>
      <vt:lpstr>Identificadores – Provisão de Férias</vt:lpstr>
      <vt:lpstr>Identificadores – Provisão de 13º Salário</vt:lpstr>
      <vt:lpstr>Identificadores – Bx Transf. Férias e 13º Salário</vt:lpstr>
      <vt:lpstr>Cálculo da Provisão</vt:lpstr>
      <vt:lpstr>Cálculo da Provisão</vt:lpstr>
      <vt:lpstr>Cálculo da Provisão</vt:lpstr>
      <vt:lpstr>Cálculo da Provisão</vt:lpstr>
      <vt:lpstr>Cálculo da Provisão</vt:lpstr>
      <vt:lpstr>Cálculo da Provisão</vt:lpstr>
      <vt:lpstr>Slide 17</vt:lpstr>
      <vt:lpstr>Cálculo da Provisão</vt:lpstr>
      <vt:lpstr>Conceitos de Baixa – Férias /13º Salário / Rescisão</vt:lpstr>
      <vt:lpstr>Conceitos de Baixa – Transferência</vt:lpstr>
      <vt:lpstr>Slide 21</vt:lpstr>
      <vt:lpstr>Conceitos de Baixa – Transferência</vt:lpstr>
      <vt:lpstr>Slide 23</vt:lpstr>
      <vt:lpstr>Conceitos de Baixa – Transferência</vt:lpstr>
      <vt:lpstr>Slide 25</vt:lpstr>
      <vt:lpstr>Contabilização</vt:lpstr>
      <vt:lpstr>Contabilização</vt:lpstr>
      <vt:lpstr>Importação do Saldo Anterior do SRF</vt:lpstr>
      <vt:lpstr>Tipos de Transferências</vt:lpstr>
      <vt:lpstr>Diferenças na Provisão</vt:lpstr>
      <vt:lpstr>Diferenças na Provisão</vt:lpstr>
      <vt:lpstr>Diferenças na Provisão</vt:lpstr>
      <vt:lpstr>Consistência da Tabela SRT</vt:lpstr>
      <vt:lpstr>Consistência da Tabela SRT</vt:lpstr>
      <vt:lpstr>Consistência da Tabela SRT</vt:lpstr>
    </vt:vector>
  </TitlesOfParts>
  <Company>Microsiga Software S/A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Treinamento Provisão</dc:title>
  <dc:subject>Provisão</dc:subject>
  <dc:creator>Elisângela Cristina</dc:creator>
  <cp:lastModifiedBy>Sombra</cp:lastModifiedBy>
  <cp:revision>159</cp:revision>
  <dcterms:created xsi:type="dcterms:W3CDTF">2003-05-14T19:29:05Z</dcterms:created>
  <dcterms:modified xsi:type="dcterms:W3CDTF">2011-09-23T00:46:32Z</dcterms:modified>
</cp:coreProperties>
</file>