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7"/>
  </p:notesMasterIdLst>
  <p:sldIdLst>
    <p:sldId id="274" r:id="rId2"/>
    <p:sldId id="275" r:id="rId3"/>
    <p:sldId id="280" r:id="rId4"/>
    <p:sldId id="277" r:id="rId5"/>
    <p:sldId id="278" r:id="rId6"/>
    <p:sldId id="297" r:id="rId7"/>
    <p:sldId id="291" r:id="rId8"/>
    <p:sldId id="292" r:id="rId9"/>
    <p:sldId id="293" r:id="rId10"/>
    <p:sldId id="294" r:id="rId11"/>
    <p:sldId id="285" r:id="rId12"/>
    <p:sldId id="288" r:id="rId13"/>
    <p:sldId id="287" r:id="rId14"/>
    <p:sldId id="295" r:id="rId15"/>
    <p:sldId id="296" r:id="rId16"/>
  </p:sldIdLst>
  <p:sldSz cx="9144000" cy="6858000" type="screen4x3"/>
  <p:notesSz cx="6858000" cy="9144000"/>
  <p:custDataLst>
    <p:tags r:id="rId18"/>
  </p:custDataLst>
  <p:defaultTextStyle>
    <a:defPPr>
      <a:defRPr lang="da-DK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7F7"/>
    <a:srgbClr val="00CCFF"/>
    <a:srgbClr val="4E76F8"/>
    <a:srgbClr val="2254F6"/>
    <a:srgbClr val="093BDD"/>
    <a:srgbClr val="003399"/>
    <a:srgbClr val="0000FF"/>
    <a:srgbClr val="0728C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13" autoAdjust="0"/>
  </p:normalViewPr>
  <p:slideViewPr>
    <p:cSldViewPr snapToGrid="0">
      <p:cViewPr>
        <p:scale>
          <a:sx n="100" d="100"/>
          <a:sy n="100" d="100"/>
        </p:scale>
        <p:origin x="-516" y="408"/>
      </p:cViewPr>
      <p:guideLst>
        <p:guide orient="horz" pos="4319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C6058362-0D9E-445D-A56D-96F01192D3FE}" type="datetimeFigureOut">
              <a:rPr lang="pt-BR"/>
              <a:pPr>
                <a:defRPr/>
              </a:pPr>
              <a:t>17/02/2014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 smtClean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F5B42273-1AAC-40E3-81F7-CDC0DE844DE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1741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95F3E3B-CE1A-4986-8F0F-0863793F6BAA}" type="slidenum">
              <a:rPr lang="pt-BR" smtClean="0">
                <a:latin typeface="Arial" charset="0"/>
              </a:rPr>
              <a:pPr/>
              <a:t>1</a:t>
            </a:fld>
            <a:endParaRPr lang="pt-B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2662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2448070-77D0-4BDF-B8F0-091C104EF334}" type="slidenum">
              <a:rPr lang="pt-BR" smtClean="0">
                <a:latin typeface="Arial" charset="0"/>
              </a:rPr>
              <a:pPr/>
              <a:t>10</a:t>
            </a:fld>
            <a:endParaRPr lang="pt-B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276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73A0C80-80E6-42AB-AACE-AA49F3C08686}" type="slidenum">
              <a:rPr lang="pt-BR" smtClean="0">
                <a:latin typeface="Arial" charset="0"/>
              </a:rPr>
              <a:pPr/>
              <a:t>11</a:t>
            </a:fld>
            <a:endParaRPr lang="pt-B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2867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F0BFD79-D872-49CA-9302-897F94494BA5}" type="slidenum">
              <a:rPr lang="pt-BR" smtClean="0">
                <a:latin typeface="Arial" charset="0"/>
              </a:rPr>
              <a:pPr/>
              <a:t>12</a:t>
            </a:fld>
            <a:endParaRPr lang="pt-B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2970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57F6EDB-D5E2-4BEC-8F04-310F60E97FFD}" type="slidenum">
              <a:rPr lang="pt-BR" smtClean="0">
                <a:latin typeface="Arial" charset="0"/>
              </a:rPr>
              <a:pPr/>
              <a:t>13</a:t>
            </a:fld>
            <a:endParaRPr lang="pt-B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3072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512D33C-E6F0-4466-AA09-BB0DBDEB2F76}" type="slidenum">
              <a:rPr lang="pt-BR" smtClean="0">
                <a:latin typeface="Arial" charset="0"/>
              </a:rPr>
              <a:pPr/>
              <a:t>14</a:t>
            </a:fld>
            <a:endParaRPr lang="pt-B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317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FB86D18-BF3C-48A1-97F1-B81BF9077185}" type="slidenum">
              <a:rPr lang="pt-BR" smtClean="0">
                <a:latin typeface="Arial" charset="0"/>
              </a:rPr>
              <a:pPr/>
              <a:t>15</a:t>
            </a:fld>
            <a:endParaRPr lang="pt-B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1843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9B883C2-DC69-4A63-A65E-336E7DC7B926}" type="slidenum">
              <a:rPr lang="pt-BR" smtClean="0">
                <a:latin typeface="Arial" charset="0"/>
              </a:rPr>
              <a:pPr/>
              <a:t>2</a:t>
            </a:fld>
            <a:endParaRPr lang="pt-B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1946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401015-F50B-4A00-A14A-E9FFCB96124C}" type="slidenum">
              <a:rPr lang="pt-BR" smtClean="0">
                <a:latin typeface="Arial" charset="0"/>
              </a:rPr>
              <a:pPr/>
              <a:t>3</a:t>
            </a:fld>
            <a:endParaRPr lang="pt-B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2048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29D2CCE-13E5-42E6-B71A-1053A6CA0B2D}" type="slidenum">
              <a:rPr lang="pt-BR" smtClean="0">
                <a:latin typeface="Arial" charset="0"/>
              </a:rPr>
              <a:pPr/>
              <a:t>4</a:t>
            </a:fld>
            <a:endParaRPr lang="pt-B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2150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A67580B-D29E-4347-8577-FD31F1A14CA9}" type="slidenum">
              <a:rPr lang="pt-BR" smtClean="0">
                <a:latin typeface="Arial" charset="0"/>
              </a:rPr>
              <a:pPr/>
              <a:t>5</a:t>
            </a:fld>
            <a:endParaRPr lang="pt-B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2253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6F22456-58D9-4C5C-A6A9-E3F4BD979A83}" type="slidenum">
              <a:rPr lang="pt-BR" smtClean="0">
                <a:latin typeface="Arial" charset="0"/>
              </a:rPr>
              <a:pPr/>
              <a:t>6</a:t>
            </a:fld>
            <a:endParaRPr lang="pt-B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2355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F6AC93B-D75C-41A3-9381-37F4251F6355}" type="slidenum">
              <a:rPr lang="pt-BR" smtClean="0">
                <a:latin typeface="Arial" charset="0"/>
              </a:rPr>
              <a:pPr/>
              <a:t>7</a:t>
            </a:fld>
            <a:endParaRPr lang="pt-B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2458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834A4EC-E817-4DA6-AE25-EFD08076BE94}" type="slidenum">
              <a:rPr lang="pt-BR" smtClean="0">
                <a:latin typeface="Arial" charset="0"/>
              </a:rPr>
              <a:pPr/>
              <a:t>8</a:t>
            </a:fld>
            <a:endParaRPr lang="pt-B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2560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89AFF4A-A9C0-4670-9ED4-FCCB30D35244}" type="slidenum">
              <a:rPr lang="pt-BR" smtClean="0">
                <a:latin typeface="Arial" charset="0"/>
              </a:rPr>
              <a:pPr/>
              <a:t>9</a:t>
            </a:fld>
            <a:endParaRPr lang="pt-BR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65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2way.com.br/dashboard/" TargetMode="External"/><Relationship Id="rId3" Type="http://schemas.openxmlformats.org/officeDocument/2006/relationships/image" Target="../media/image1.png"/><Relationship Id="rId7" Type="http://schemas.openxmlformats.org/officeDocument/2006/relationships/hyperlink" Target="mailto:f2way.dashboard@gmail.com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10" Type="http://schemas.openxmlformats.org/officeDocument/2006/relationships/image" Target="../media/image14.jpeg"/><Relationship Id="rId4" Type="http://schemas.openxmlformats.org/officeDocument/2006/relationships/image" Target="../media/image2.png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ktangel 62"/>
          <p:cNvSpPr>
            <a:spLocks noChangeArrowheads="1"/>
          </p:cNvSpPr>
          <p:nvPr/>
        </p:nvSpPr>
        <p:spPr bwMode="auto">
          <a:xfrm rot="10800000"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3F3F3"/>
              </a:gs>
              <a:gs pos="48000">
                <a:srgbClr val="F3F3F3"/>
              </a:gs>
              <a:gs pos="69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27" name="Rektangel 39"/>
          <p:cNvSpPr>
            <a:spLocks noChangeArrowheads="1"/>
          </p:cNvSpPr>
          <p:nvPr/>
        </p:nvSpPr>
        <p:spPr bwMode="auto">
          <a:xfrm rot="2700000">
            <a:off x="1358901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028" name="Rektangel 41"/>
          <p:cNvSpPr>
            <a:spLocks noChangeArrowheads="1"/>
          </p:cNvSpPr>
          <p:nvPr/>
        </p:nvSpPr>
        <p:spPr bwMode="auto">
          <a:xfrm rot="2700000">
            <a:off x="2928938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029" name="Rektangel 44"/>
          <p:cNvSpPr>
            <a:spLocks noChangeArrowheads="1"/>
          </p:cNvSpPr>
          <p:nvPr/>
        </p:nvSpPr>
        <p:spPr bwMode="auto">
          <a:xfrm rot="2700000">
            <a:off x="4437063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030" name="Rektangel 46"/>
          <p:cNvSpPr>
            <a:spLocks noChangeArrowheads="1"/>
          </p:cNvSpPr>
          <p:nvPr/>
        </p:nvSpPr>
        <p:spPr bwMode="auto">
          <a:xfrm rot="2700000">
            <a:off x="6007101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103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0575" y="1895475"/>
            <a:ext cx="73533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ângulo de cantos arredondados 7"/>
          <p:cNvSpPr/>
          <p:nvPr/>
        </p:nvSpPr>
        <p:spPr>
          <a:xfrm>
            <a:off x="827088" y="5373688"/>
            <a:ext cx="7489825" cy="566737"/>
          </a:xfrm>
          <a:prstGeom prst="roundRect">
            <a:avLst>
              <a:gd name="adj" fmla="val 1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spc="600" dirty="0">
                <a:latin typeface="Century Gothic" pitchFamily="34" charset="0"/>
              </a:rPr>
              <a:t>OVERVIEW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ktangel 62"/>
          <p:cNvSpPr>
            <a:spLocks noChangeArrowheads="1"/>
          </p:cNvSpPr>
          <p:nvPr/>
        </p:nvSpPr>
        <p:spPr bwMode="auto">
          <a:xfrm rot="10800000" flipV="1"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3F3F3"/>
              </a:gs>
              <a:gs pos="48000">
                <a:srgbClr val="F3F3F3"/>
              </a:gs>
              <a:gs pos="69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5" name="Arredondar Retângulo em um Canto Diagonal 64"/>
          <p:cNvSpPr/>
          <p:nvPr/>
        </p:nvSpPr>
        <p:spPr>
          <a:xfrm>
            <a:off x="161925" y="1190625"/>
            <a:ext cx="8734425" cy="5372100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400" dirty="0">
              <a:ln w="3175"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244" name="Rektangel 39"/>
          <p:cNvSpPr>
            <a:spLocks noChangeArrowheads="1"/>
          </p:cNvSpPr>
          <p:nvPr/>
        </p:nvSpPr>
        <p:spPr bwMode="auto">
          <a:xfrm rot="2700000">
            <a:off x="1358901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0245" name="Rektangel 44"/>
          <p:cNvSpPr>
            <a:spLocks noChangeArrowheads="1"/>
          </p:cNvSpPr>
          <p:nvPr/>
        </p:nvSpPr>
        <p:spPr bwMode="auto">
          <a:xfrm rot="2700000">
            <a:off x="4437063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0246" name="Rektangel 46"/>
          <p:cNvSpPr>
            <a:spLocks noChangeArrowheads="1"/>
          </p:cNvSpPr>
          <p:nvPr/>
        </p:nvSpPr>
        <p:spPr bwMode="auto">
          <a:xfrm rot="2700000">
            <a:off x="6007101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1024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6575" y="38100"/>
            <a:ext cx="276225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8" y="1905000"/>
            <a:ext cx="8181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563" y="1504950"/>
            <a:ext cx="34448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CaixaDeTexto 65"/>
          <p:cNvSpPr txBox="1"/>
          <p:nvPr/>
        </p:nvSpPr>
        <p:spPr>
          <a:xfrm>
            <a:off x="962025" y="1495425"/>
            <a:ext cx="44577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Screenshots:</a:t>
            </a:r>
            <a:endParaRPr lang="pt-BR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0251" name="AutoShape 2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0252" name="AutoShape 4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pic>
        <p:nvPicPr>
          <p:cNvPr id="10253" name="Picture 2" descr="http://cosimple.com/wp-content/uploads/2013/07/MacBook-Ai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9650" y="2309813"/>
            <a:ext cx="7048500" cy="395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875" y="2895600"/>
            <a:ext cx="41211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5" name="CaixaDeTexto 15"/>
          <p:cNvSpPr txBox="1">
            <a:spLocks noChangeArrowheads="1"/>
          </p:cNvSpPr>
          <p:nvPr/>
        </p:nvSpPr>
        <p:spPr bwMode="auto">
          <a:xfrm>
            <a:off x="361950" y="2838450"/>
            <a:ext cx="3028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FORNECED</a:t>
            </a:r>
            <a:endParaRPr lang="pt-BR" sz="2400" b="1">
              <a:solidFill>
                <a:srgbClr val="F7F7F7"/>
              </a:solidFill>
            </a:endParaRPr>
          </a:p>
        </p:txBody>
      </p:sp>
      <p:sp>
        <p:nvSpPr>
          <p:cNvPr id="10256" name="CaixaDeTexto 16"/>
          <p:cNvSpPr txBox="1">
            <a:spLocks noChangeArrowheads="1"/>
          </p:cNvSpPr>
          <p:nvPr/>
        </p:nvSpPr>
        <p:spPr bwMode="auto">
          <a:xfrm rot="5400000">
            <a:off x="-171450" y="4981575"/>
            <a:ext cx="30575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FLUXO DE CAIXA</a:t>
            </a:r>
            <a:endParaRPr lang="pt-BR" sz="2400" b="1">
              <a:solidFill>
                <a:srgbClr val="F7F7F7"/>
              </a:solidFill>
            </a:endParaRPr>
          </a:p>
        </p:txBody>
      </p:sp>
      <p:sp>
        <p:nvSpPr>
          <p:cNvPr id="10257" name="CaixaDeTexto 17"/>
          <p:cNvSpPr txBox="1">
            <a:spLocks noChangeArrowheads="1"/>
          </p:cNvSpPr>
          <p:nvPr/>
        </p:nvSpPr>
        <p:spPr bwMode="auto">
          <a:xfrm>
            <a:off x="3267075" y="2114550"/>
            <a:ext cx="3295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CONTAS A PAGAR</a:t>
            </a:r>
            <a:endParaRPr lang="pt-BR" sz="2400" b="1">
              <a:solidFill>
                <a:srgbClr val="F7F7F7"/>
              </a:solidFill>
            </a:endParaRPr>
          </a:p>
        </p:txBody>
      </p:sp>
      <p:sp>
        <p:nvSpPr>
          <p:cNvPr id="10258" name="CaixaDeTexto 18"/>
          <p:cNvSpPr txBox="1">
            <a:spLocks noChangeArrowheads="1"/>
          </p:cNvSpPr>
          <p:nvPr/>
        </p:nvSpPr>
        <p:spPr bwMode="auto">
          <a:xfrm>
            <a:off x="7067550" y="23050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CUSTO</a:t>
            </a:r>
            <a:endParaRPr lang="pt-BR" sz="2400" b="1">
              <a:solidFill>
                <a:srgbClr val="F7F7F7"/>
              </a:solidFill>
            </a:endParaRPr>
          </a:p>
        </p:txBody>
      </p:sp>
      <p:sp>
        <p:nvSpPr>
          <p:cNvPr id="10259" name="CaixaDeTexto 19"/>
          <p:cNvSpPr txBox="1">
            <a:spLocks noChangeArrowheads="1"/>
          </p:cNvSpPr>
          <p:nvPr/>
        </p:nvSpPr>
        <p:spPr bwMode="auto">
          <a:xfrm rot="5400000">
            <a:off x="7400925" y="4362450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RECEBER</a:t>
            </a:r>
            <a:endParaRPr lang="pt-BR" sz="2400" b="1">
              <a:solidFill>
                <a:srgbClr val="F7F7F7"/>
              </a:solidFill>
            </a:endParaRPr>
          </a:p>
        </p:txBody>
      </p:sp>
      <p:sp>
        <p:nvSpPr>
          <p:cNvPr id="10260" name="CaixaDeTexto 20"/>
          <p:cNvSpPr txBox="1">
            <a:spLocks noChangeArrowheads="1"/>
          </p:cNvSpPr>
          <p:nvPr/>
        </p:nvSpPr>
        <p:spPr bwMode="auto">
          <a:xfrm>
            <a:off x="4686300" y="6086475"/>
            <a:ext cx="2647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RESULTADOS</a:t>
            </a:r>
            <a:endParaRPr lang="pt-BR" sz="2400" b="1">
              <a:solidFill>
                <a:srgbClr val="F7F7F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ktangel 62"/>
          <p:cNvSpPr>
            <a:spLocks noChangeArrowheads="1"/>
          </p:cNvSpPr>
          <p:nvPr/>
        </p:nvSpPr>
        <p:spPr bwMode="auto">
          <a:xfrm rot="10800000" flipV="1"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3F3F3"/>
              </a:gs>
              <a:gs pos="48000">
                <a:srgbClr val="F3F3F3"/>
              </a:gs>
              <a:gs pos="69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5" name="Arredondar Retângulo em um Canto Diagonal 64"/>
          <p:cNvSpPr/>
          <p:nvPr/>
        </p:nvSpPr>
        <p:spPr>
          <a:xfrm>
            <a:off x="161925" y="1190625"/>
            <a:ext cx="8734425" cy="5372100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400" dirty="0">
              <a:ln w="3175"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268" name="Rektangel 39"/>
          <p:cNvSpPr>
            <a:spLocks noChangeArrowheads="1"/>
          </p:cNvSpPr>
          <p:nvPr/>
        </p:nvSpPr>
        <p:spPr bwMode="auto">
          <a:xfrm rot="2700000">
            <a:off x="1358901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1269" name="Rektangel 44"/>
          <p:cNvSpPr>
            <a:spLocks noChangeArrowheads="1"/>
          </p:cNvSpPr>
          <p:nvPr/>
        </p:nvSpPr>
        <p:spPr bwMode="auto">
          <a:xfrm rot="2700000">
            <a:off x="4437063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1270" name="Rektangel 46"/>
          <p:cNvSpPr>
            <a:spLocks noChangeArrowheads="1"/>
          </p:cNvSpPr>
          <p:nvPr/>
        </p:nvSpPr>
        <p:spPr bwMode="auto">
          <a:xfrm rot="2700000">
            <a:off x="6007101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1127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6575" y="38100"/>
            <a:ext cx="276225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8" y="1905000"/>
            <a:ext cx="8181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563" y="1504950"/>
            <a:ext cx="34448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CaixaDeTexto 65"/>
          <p:cNvSpPr txBox="1"/>
          <p:nvPr/>
        </p:nvSpPr>
        <p:spPr>
          <a:xfrm>
            <a:off x="962025" y="1495425"/>
            <a:ext cx="44577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Dashboard View X BI de Mercado:</a:t>
            </a:r>
            <a:endParaRPr lang="pt-BR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69" name="CaixaDeTexto 68"/>
          <p:cNvSpPr txBox="1"/>
          <p:nvPr/>
        </p:nvSpPr>
        <p:spPr>
          <a:xfrm>
            <a:off x="380999" y="2466975"/>
            <a:ext cx="8277225" cy="2123658"/>
          </a:xfrm>
          <a:prstGeom prst="rect">
            <a:avLst/>
          </a:prstGeom>
          <a:noFill/>
        </p:spPr>
        <p:txBody>
          <a:bodyPr numCol="2" spcCol="72000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   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facilidade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de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uso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;</a:t>
            </a:r>
            <a:b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   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conexão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simples e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segura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;</a:t>
            </a:r>
          </a:p>
          <a:p>
            <a:pPr>
              <a:lnSpc>
                <a:spcPct val="150000"/>
              </a:lnSpc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    interface visual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agradável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e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interativa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;</a:t>
            </a:r>
            <a:b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    re-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aproveitamento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das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consultas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já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prontas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do ERP;</a:t>
            </a:r>
            <a:b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   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instalação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“plug and play”;</a:t>
            </a:r>
            <a:b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cs typeface="Times New Roman"/>
              </a:rPr>
              <a:t>   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utilização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parcial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dos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conceitos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atualmente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disponíveis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:</a:t>
            </a:r>
          </a:p>
          <a:p>
            <a:pPr>
              <a:lnSpc>
                <a:spcPct val="150000"/>
              </a:lnSpc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    </a:t>
            </a:r>
          </a:p>
          <a:p>
            <a:pPr>
              <a:lnSpc>
                <a:spcPct val="150000"/>
              </a:lnSpc>
              <a:defRPr/>
            </a:pP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resultado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tempo real;</a:t>
            </a:r>
          </a:p>
          <a:p>
            <a:pPr>
              <a:lnSpc>
                <a:spcPct val="150000"/>
              </a:lnSpc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99%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customizável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;</a:t>
            </a:r>
          </a:p>
          <a:p>
            <a:pPr>
              <a:lnSpc>
                <a:spcPct val="150000"/>
              </a:lnSpc>
              <a:defRPr/>
            </a:pP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Dispensa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conversão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dos dados (ETL);</a:t>
            </a:r>
          </a:p>
          <a:p>
            <a:pPr>
              <a:lnSpc>
                <a:spcPct val="150000"/>
              </a:lnSpc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Templates com boas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práticas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de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mercado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;</a:t>
            </a:r>
          </a:p>
          <a:p>
            <a:pPr>
              <a:lnSpc>
                <a:spcPct val="150000"/>
              </a:lnSpc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90%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mais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barato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;</a:t>
            </a:r>
          </a:p>
          <a:p>
            <a:pPr>
              <a:lnSpc>
                <a:spcPct val="150000"/>
              </a:lnSpc>
              <a:defRPr/>
            </a:pP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Dispensa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horas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e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horas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de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carga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de dados.</a:t>
            </a:r>
            <a:endParaRPr lang="pt-BR" sz="1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1276" name="AutoShape 2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1277" name="AutoShape 4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grpSp>
        <p:nvGrpSpPr>
          <p:cNvPr id="11278" name="Gruppe 49"/>
          <p:cNvGrpSpPr>
            <a:grpSpLocks/>
          </p:cNvGrpSpPr>
          <p:nvPr/>
        </p:nvGrpSpPr>
        <p:grpSpPr bwMode="auto">
          <a:xfrm>
            <a:off x="317500" y="4970463"/>
            <a:ext cx="8382000" cy="630237"/>
            <a:chOff x="393700" y="3574732"/>
            <a:chExt cx="8382316" cy="394100"/>
          </a:xfrm>
        </p:grpSpPr>
        <p:sp>
          <p:nvSpPr>
            <p:cNvPr id="27" name="Billedforklaring med højrepil 21"/>
            <p:cNvSpPr>
              <a:spLocks noChangeArrowheads="1"/>
            </p:cNvSpPr>
            <p:nvPr/>
          </p:nvSpPr>
          <p:spPr bwMode="auto">
            <a:xfrm rot="10800000">
              <a:off x="393700" y="3580688"/>
              <a:ext cx="977937" cy="381195"/>
            </a:xfrm>
            <a:prstGeom prst="rightArrowCallout">
              <a:avLst>
                <a:gd name="adj1" fmla="val 25000"/>
                <a:gd name="adj2" fmla="val 25000"/>
                <a:gd name="adj3" fmla="val 25001"/>
                <a:gd name="adj4" fmla="val 78231"/>
              </a:avLst>
            </a:prstGeom>
            <a:gradFill rotWithShape="1">
              <a:gsLst>
                <a:gs pos="0">
                  <a:srgbClr val="F3F3F3"/>
                </a:gs>
                <a:gs pos="100000">
                  <a:srgbClr val="E6E6E6"/>
                </a:gs>
              </a:gsLst>
              <a:lin ang="5400000"/>
            </a:gradFill>
            <a:ln w="9525">
              <a:solidFill>
                <a:srgbClr val="BFBFBF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8" name="Billedforklaring med højrepil 19"/>
            <p:cNvSpPr>
              <a:spLocks noChangeArrowheads="1"/>
            </p:cNvSpPr>
            <p:nvPr/>
          </p:nvSpPr>
          <p:spPr bwMode="auto">
            <a:xfrm rot="10800000">
              <a:off x="1193830" y="3580688"/>
              <a:ext cx="977937" cy="381195"/>
            </a:xfrm>
            <a:prstGeom prst="rightArrowCallout">
              <a:avLst>
                <a:gd name="adj1" fmla="val 25000"/>
                <a:gd name="adj2" fmla="val 25000"/>
                <a:gd name="adj3" fmla="val 25001"/>
                <a:gd name="adj4" fmla="val 78231"/>
              </a:avLst>
            </a:prstGeom>
            <a:gradFill rotWithShape="1">
              <a:gsLst>
                <a:gs pos="0">
                  <a:srgbClr val="F3F3F3"/>
                </a:gs>
                <a:gs pos="100000">
                  <a:srgbClr val="E6E6E6"/>
                </a:gs>
              </a:gsLst>
              <a:lin ang="5400000"/>
            </a:gradFill>
            <a:ln w="9525">
              <a:solidFill>
                <a:srgbClr val="BFBFBF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" name="Billedforklaring med højrepil 16"/>
            <p:cNvSpPr>
              <a:spLocks noChangeArrowheads="1"/>
            </p:cNvSpPr>
            <p:nvPr/>
          </p:nvSpPr>
          <p:spPr bwMode="auto">
            <a:xfrm rot="10800000">
              <a:off x="1993960" y="3580688"/>
              <a:ext cx="977937" cy="381195"/>
            </a:xfrm>
            <a:prstGeom prst="rightArrowCallout">
              <a:avLst>
                <a:gd name="adj1" fmla="val 25000"/>
                <a:gd name="adj2" fmla="val 25000"/>
                <a:gd name="adj3" fmla="val 25001"/>
                <a:gd name="adj4" fmla="val 78231"/>
              </a:avLst>
            </a:prstGeom>
            <a:gradFill rotWithShape="1">
              <a:gsLst>
                <a:gs pos="0">
                  <a:srgbClr val="F3F3F3"/>
                </a:gs>
                <a:gs pos="100000">
                  <a:srgbClr val="E6E6E6"/>
                </a:gs>
              </a:gsLst>
              <a:lin ang="5400000"/>
            </a:gradFill>
            <a:ln w="9525">
              <a:solidFill>
                <a:srgbClr val="BFBFBF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30" name="Billedforklaring med højrepil 3"/>
            <p:cNvSpPr>
              <a:spLocks noChangeArrowheads="1"/>
            </p:cNvSpPr>
            <p:nvPr/>
          </p:nvSpPr>
          <p:spPr bwMode="auto">
            <a:xfrm>
              <a:off x="7798079" y="3580688"/>
              <a:ext cx="977937" cy="381195"/>
            </a:xfrm>
            <a:prstGeom prst="rightArrowCallout">
              <a:avLst>
                <a:gd name="adj1" fmla="val 25000"/>
                <a:gd name="adj2" fmla="val 25000"/>
                <a:gd name="adj3" fmla="val 25001"/>
                <a:gd name="adj4" fmla="val 78231"/>
              </a:avLst>
            </a:prstGeom>
            <a:gradFill rotWithShape="1">
              <a:gsLst>
                <a:gs pos="0">
                  <a:srgbClr val="F3F3F3"/>
                </a:gs>
                <a:gs pos="100000">
                  <a:srgbClr val="E6E6E6"/>
                </a:gs>
              </a:gsLst>
              <a:lin ang="5400000"/>
            </a:gradFill>
            <a:ln w="9525">
              <a:solidFill>
                <a:srgbClr val="BFBFBF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31" name="Billedforklaring med højrepil 4"/>
            <p:cNvSpPr>
              <a:spLocks noChangeArrowheads="1"/>
            </p:cNvSpPr>
            <p:nvPr/>
          </p:nvSpPr>
          <p:spPr bwMode="auto">
            <a:xfrm>
              <a:off x="6997949" y="3580688"/>
              <a:ext cx="977937" cy="381195"/>
            </a:xfrm>
            <a:prstGeom prst="rightArrowCallout">
              <a:avLst>
                <a:gd name="adj1" fmla="val 25000"/>
                <a:gd name="adj2" fmla="val 25000"/>
                <a:gd name="adj3" fmla="val 25001"/>
                <a:gd name="adj4" fmla="val 78231"/>
              </a:avLst>
            </a:prstGeom>
            <a:gradFill rotWithShape="1">
              <a:gsLst>
                <a:gs pos="0">
                  <a:srgbClr val="F3F3F3"/>
                </a:gs>
                <a:gs pos="100000">
                  <a:srgbClr val="E6E6E6"/>
                </a:gs>
              </a:gsLst>
              <a:lin ang="5400000"/>
            </a:gradFill>
            <a:ln w="9525">
              <a:solidFill>
                <a:srgbClr val="BFBFBF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32" name="Billedforklaring med højrepil 7"/>
            <p:cNvSpPr>
              <a:spLocks noChangeArrowheads="1"/>
            </p:cNvSpPr>
            <p:nvPr/>
          </p:nvSpPr>
          <p:spPr bwMode="auto">
            <a:xfrm>
              <a:off x="6197819" y="3580688"/>
              <a:ext cx="977937" cy="381195"/>
            </a:xfrm>
            <a:prstGeom prst="rightArrowCallout">
              <a:avLst>
                <a:gd name="adj1" fmla="val 25000"/>
                <a:gd name="adj2" fmla="val 25000"/>
                <a:gd name="adj3" fmla="val 25001"/>
                <a:gd name="adj4" fmla="val 78231"/>
              </a:avLst>
            </a:prstGeom>
            <a:gradFill rotWithShape="1">
              <a:gsLst>
                <a:gs pos="0">
                  <a:srgbClr val="F3F3F3"/>
                </a:gs>
                <a:gs pos="100000">
                  <a:srgbClr val="E6E6E6"/>
                </a:gs>
              </a:gsLst>
              <a:lin ang="5400000"/>
            </a:gradFill>
            <a:ln w="9525">
              <a:solidFill>
                <a:srgbClr val="BFBFBF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33" name="Billedforklaring med højrepil 9"/>
            <p:cNvSpPr>
              <a:spLocks noChangeArrowheads="1"/>
            </p:cNvSpPr>
            <p:nvPr/>
          </p:nvSpPr>
          <p:spPr bwMode="auto">
            <a:xfrm>
              <a:off x="5397689" y="3580688"/>
              <a:ext cx="977937" cy="381195"/>
            </a:xfrm>
            <a:prstGeom prst="rightArrowCallout">
              <a:avLst>
                <a:gd name="adj1" fmla="val 25000"/>
                <a:gd name="adj2" fmla="val 25000"/>
                <a:gd name="adj3" fmla="val 25001"/>
                <a:gd name="adj4" fmla="val 78231"/>
              </a:avLst>
            </a:prstGeom>
            <a:gradFill rotWithShape="1">
              <a:gsLst>
                <a:gs pos="0">
                  <a:srgbClr val="F3F3F3"/>
                </a:gs>
                <a:gs pos="100000">
                  <a:srgbClr val="E6E6E6"/>
                </a:gs>
              </a:gsLst>
              <a:lin ang="5400000"/>
            </a:gradFill>
            <a:ln w="9525">
              <a:solidFill>
                <a:srgbClr val="BFBFBF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34" name="Billedforklaring med højrepil 11"/>
            <p:cNvSpPr>
              <a:spLocks noChangeArrowheads="1"/>
            </p:cNvSpPr>
            <p:nvPr/>
          </p:nvSpPr>
          <p:spPr bwMode="auto">
            <a:xfrm>
              <a:off x="4597558" y="3580688"/>
              <a:ext cx="977937" cy="381195"/>
            </a:xfrm>
            <a:prstGeom prst="rightArrowCallout">
              <a:avLst>
                <a:gd name="adj1" fmla="val 25000"/>
                <a:gd name="adj2" fmla="val 25000"/>
                <a:gd name="adj3" fmla="val 25001"/>
                <a:gd name="adj4" fmla="val 78231"/>
              </a:avLst>
            </a:prstGeom>
            <a:gradFill rotWithShape="1">
              <a:gsLst>
                <a:gs pos="0">
                  <a:srgbClr val="F3F3F3"/>
                </a:gs>
                <a:gs pos="100000">
                  <a:srgbClr val="E6E6E6"/>
                </a:gs>
              </a:gsLst>
              <a:lin ang="5400000"/>
            </a:gradFill>
            <a:ln w="9525">
              <a:solidFill>
                <a:srgbClr val="BFBFBF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35" name="Billedforklaring med højrepil 15"/>
            <p:cNvSpPr>
              <a:spLocks noChangeArrowheads="1"/>
            </p:cNvSpPr>
            <p:nvPr/>
          </p:nvSpPr>
          <p:spPr bwMode="auto">
            <a:xfrm rot="10800000">
              <a:off x="2794090" y="3580688"/>
              <a:ext cx="977937" cy="381195"/>
            </a:xfrm>
            <a:prstGeom prst="rightArrowCallout">
              <a:avLst>
                <a:gd name="adj1" fmla="val 25000"/>
                <a:gd name="adj2" fmla="val 25000"/>
                <a:gd name="adj3" fmla="val 25001"/>
                <a:gd name="adj4" fmla="val 78231"/>
              </a:avLst>
            </a:prstGeom>
            <a:gradFill rotWithShape="1">
              <a:gsLst>
                <a:gs pos="0">
                  <a:srgbClr val="F3F3F3"/>
                </a:gs>
                <a:gs pos="100000">
                  <a:srgbClr val="E6E6E6"/>
                </a:gs>
              </a:gsLst>
              <a:lin ang="5400000"/>
            </a:gradFill>
            <a:ln w="9525">
              <a:solidFill>
                <a:srgbClr val="BFBFBF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36" name="Billedforklaring med højre-venstrepil 23"/>
            <p:cNvSpPr>
              <a:spLocks noChangeArrowheads="1"/>
            </p:cNvSpPr>
            <p:nvPr/>
          </p:nvSpPr>
          <p:spPr bwMode="auto">
            <a:xfrm>
              <a:off x="3656136" y="3574732"/>
              <a:ext cx="1057315" cy="394100"/>
            </a:xfrm>
            <a:prstGeom prst="leftRightArrowCallout">
              <a:avLst>
                <a:gd name="adj1" fmla="val 25000"/>
                <a:gd name="adj2" fmla="val 25000"/>
                <a:gd name="adj3" fmla="val 16929"/>
                <a:gd name="adj4" fmla="val 72843"/>
              </a:avLst>
            </a:prstGeom>
            <a:gradFill flip="none" rotWithShape="1">
              <a:gsLst>
                <a:gs pos="0">
                  <a:srgbClr val="00CCFF">
                    <a:shade val="30000"/>
                    <a:satMod val="115000"/>
                  </a:srgbClr>
                </a:gs>
                <a:gs pos="50000">
                  <a:srgbClr val="00CCFF">
                    <a:shade val="67500"/>
                    <a:satMod val="115000"/>
                  </a:srgbClr>
                </a:gs>
                <a:gs pos="100000">
                  <a:srgbClr val="00CCFF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rgbClr val="7F7F7F"/>
              </a:solidFill>
              <a:round/>
              <a:headEnd/>
              <a:tailEnd/>
            </a:ln>
            <a:effectLst>
              <a:outerShdw dist="38100" dir="5400000" algn="t" rotWithShape="0">
                <a:srgbClr val="808080">
                  <a:alpha val="39998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D0D0D"/>
                </a:solidFill>
                <a:latin typeface="Calibri" pitchFamily="34" charset="0"/>
              </a:endParaRPr>
            </a:p>
          </p:txBody>
        </p:sp>
      </p:grpSp>
      <p:sp>
        <p:nvSpPr>
          <p:cNvPr id="11279" name="Tekstboks 63"/>
          <p:cNvSpPr txBox="1">
            <a:spLocks noChangeArrowheads="1"/>
          </p:cNvSpPr>
          <p:nvPr/>
        </p:nvSpPr>
        <p:spPr bwMode="auto">
          <a:xfrm>
            <a:off x="7127875" y="5114925"/>
            <a:ext cx="4619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sz="1400">
                <a:solidFill>
                  <a:srgbClr val="7F7F7F"/>
                </a:solidFill>
                <a:latin typeface="Calibri" pitchFamily="34" charset="0"/>
              </a:rPr>
              <a:t>SQL</a:t>
            </a:r>
          </a:p>
        </p:txBody>
      </p:sp>
      <p:sp>
        <p:nvSpPr>
          <p:cNvPr id="11280" name="Tekstboks 64"/>
          <p:cNvSpPr txBox="1">
            <a:spLocks noChangeArrowheads="1"/>
          </p:cNvSpPr>
          <p:nvPr/>
        </p:nvSpPr>
        <p:spPr bwMode="auto">
          <a:xfrm>
            <a:off x="4699000" y="5114925"/>
            <a:ext cx="4540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sz="1400">
                <a:solidFill>
                  <a:srgbClr val="7F7F7F"/>
                </a:solidFill>
                <a:latin typeface="Calibri" pitchFamily="34" charset="0"/>
              </a:rPr>
              <a:t>DW</a:t>
            </a:r>
          </a:p>
        </p:txBody>
      </p:sp>
      <p:sp>
        <p:nvSpPr>
          <p:cNvPr id="11281" name="Tekstboks 65"/>
          <p:cNvSpPr txBox="1">
            <a:spLocks noChangeArrowheads="1"/>
          </p:cNvSpPr>
          <p:nvPr/>
        </p:nvSpPr>
        <p:spPr bwMode="auto">
          <a:xfrm>
            <a:off x="3009900" y="5114925"/>
            <a:ext cx="5905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a-DK" sz="1400">
                <a:solidFill>
                  <a:srgbClr val="7F7F7F"/>
                </a:solidFill>
                <a:latin typeface="Calibri" pitchFamily="34" charset="0"/>
              </a:rPr>
              <a:t>ERP</a:t>
            </a:r>
          </a:p>
        </p:txBody>
      </p:sp>
      <p:sp>
        <p:nvSpPr>
          <p:cNvPr id="11282" name="Tekstboks 66"/>
          <p:cNvSpPr txBox="1">
            <a:spLocks noChangeArrowheads="1"/>
          </p:cNvSpPr>
          <p:nvPr/>
        </p:nvSpPr>
        <p:spPr bwMode="auto">
          <a:xfrm>
            <a:off x="1409700" y="5114925"/>
            <a:ext cx="5318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sz="1400">
                <a:solidFill>
                  <a:srgbClr val="7F7F7F"/>
                </a:solidFill>
                <a:latin typeface="Calibri" pitchFamily="34" charset="0"/>
              </a:rPr>
              <a:t>CRM</a:t>
            </a:r>
          </a:p>
        </p:txBody>
      </p:sp>
      <p:sp>
        <p:nvSpPr>
          <p:cNvPr id="11283" name="Tekstboks 67"/>
          <p:cNvSpPr txBox="1">
            <a:spLocks noChangeArrowheads="1"/>
          </p:cNvSpPr>
          <p:nvPr/>
        </p:nvSpPr>
        <p:spPr bwMode="auto">
          <a:xfrm>
            <a:off x="3817938" y="5114925"/>
            <a:ext cx="5905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sz="1400">
                <a:solidFill>
                  <a:schemeClr val="bg1"/>
                </a:solidFill>
                <a:latin typeface="Calibri" pitchFamily="34" charset="0"/>
              </a:rPr>
              <a:t>DASH</a:t>
            </a:r>
          </a:p>
        </p:txBody>
      </p:sp>
      <p:sp>
        <p:nvSpPr>
          <p:cNvPr id="11284" name="Tekstboks 68"/>
          <p:cNvSpPr txBox="1">
            <a:spLocks noChangeArrowheads="1"/>
          </p:cNvSpPr>
          <p:nvPr/>
        </p:nvSpPr>
        <p:spPr bwMode="auto">
          <a:xfrm>
            <a:off x="7931150" y="5114925"/>
            <a:ext cx="4587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sz="1400">
                <a:solidFill>
                  <a:srgbClr val="7F7F7F"/>
                </a:solidFill>
                <a:latin typeface="Calibri" pitchFamily="34" charset="0"/>
              </a:rPr>
              <a:t>PPT</a:t>
            </a:r>
          </a:p>
        </p:txBody>
      </p:sp>
      <p:sp>
        <p:nvSpPr>
          <p:cNvPr id="11285" name="Tekstboks 69"/>
          <p:cNvSpPr txBox="1">
            <a:spLocks noChangeArrowheads="1"/>
          </p:cNvSpPr>
          <p:nvPr/>
        </p:nvSpPr>
        <p:spPr bwMode="auto">
          <a:xfrm>
            <a:off x="5448300" y="5114925"/>
            <a:ext cx="5238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a-DK" sz="1400">
                <a:solidFill>
                  <a:srgbClr val="7F7F7F"/>
                </a:solidFill>
                <a:latin typeface="Calibri" pitchFamily="34" charset="0"/>
              </a:rPr>
              <a:t>BI</a:t>
            </a:r>
          </a:p>
        </p:txBody>
      </p:sp>
      <p:sp>
        <p:nvSpPr>
          <p:cNvPr id="11286" name="Tekstboks 70"/>
          <p:cNvSpPr txBox="1">
            <a:spLocks noChangeArrowheads="1"/>
          </p:cNvSpPr>
          <p:nvPr/>
        </p:nvSpPr>
        <p:spPr bwMode="auto">
          <a:xfrm>
            <a:off x="2136775" y="5019675"/>
            <a:ext cx="695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a-DK" sz="1400">
                <a:solidFill>
                  <a:srgbClr val="7F7F7F"/>
                </a:solidFill>
                <a:latin typeface="Calibri" pitchFamily="34" charset="0"/>
              </a:rPr>
              <a:t>Data</a:t>
            </a:r>
          </a:p>
          <a:p>
            <a:pPr algn="ctr"/>
            <a:r>
              <a:rPr lang="da-DK" sz="1400">
                <a:solidFill>
                  <a:srgbClr val="7F7F7F"/>
                </a:solidFill>
                <a:latin typeface="Calibri" pitchFamily="34" charset="0"/>
              </a:rPr>
              <a:t>Mining</a:t>
            </a:r>
          </a:p>
        </p:txBody>
      </p:sp>
      <p:sp>
        <p:nvSpPr>
          <p:cNvPr id="11287" name="Tekstboks 71"/>
          <p:cNvSpPr txBox="1">
            <a:spLocks noChangeArrowheads="1"/>
          </p:cNvSpPr>
          <p:nvPr/>
        </p:nvSpPr>
        <p:spPr bwMode="auto">
          <a:xfrm>
            <a:off x="6273800" y="5114925"/>
            <a:ext cx="5762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sz="1400">
                <a:solidFill>
                  <a:srgbClr val="7F7F7F"/>
                </a:solidFill>
                <a:latin typeface="Calibri" pitchFamily="34" charset="0"/>
              </a:rPr>
              <a:t>OLAP</a:t>
            </a:r>
          </a:p>
        </p:txBody>
      </p:sp>
      <p:sp>
        <p:nvSpPr>
          <p:cNvPr id="11288" name="Tekstboks 66"/>
          <p:cNvSpPr txBox="1">
            <a:spLocks noChangeArrowheads="1"/>
          </p:cNvSpPr>
          <p:nvPr/>
        </p:nvSpPr>
        <p:spPr bwMode="auto">
          <a:xfrm>
            <a:off x="628650" y="5114925"/>
            <a:ext cx="460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sz="1400">
                <a:solidFill>
                  <a:srgbClr val="7F7F7F"/>
                </a:solidFill>
                <a:latin typeface="Calibri" pitchFamily="34" charset="0"/>
              </a:rPr>
              <a:t>BSC</a:t>
            </a:r>
          </a:p>
        </p:txBody>
      </p:sp>
      <p:pic>
        <p:nvPicPr>
          <p:cNvPr id="11289" name="Picture 38" descr="https://encrypted-tbn2.gstatic.com/images?q=tbn:ANd9GcReqoMl3FpcIEuAGsLS4iyLQa9HAfL_87lL4y0KSgvEOnFY_Fa2"/>
          <p:cNvPicPr>
            <a:picLocks noChangeAspect="1" noChangeArrowheads="1"/>
          </p:cNvPicPr>
          <p:nvPr/>
        </p:nvPicPr>
        <p:blipFill>
          <a:blip r:embed="rId6" cstate="print">
            <a:lum bright="70000" contrast="14000"/>
          </a:blip>
          <a:srcRect/>
          <a:stretch>
            <a:fillRect/>
          </a:stretch>
        </p:blipFill>
        <p:spPr bwMode="auto">
          <a:xfrm>
            <a:off x="384175" y="2571750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0" name="Picture 38" descr="https://encrypted-tbn2.gstatic.com/images?q=tbn:ANd9GcReqoMl3FpcIEuAGsLS4iyLQa9HAfL_87lL4y0KSgvEOnFY_Fa2"/>
          <p:cNvPicPr>
            <a:picLocks noChangeAspect="1" noChangeArrowheads="1"/>
          </p:cNvPicPr>
          <p:nvPr/>
        </p:nvPicPr>
        <p:blipFill>
          <a:blip r:embed="rId6" cstate="print">
            <a:lum bright="70000" contrast="14000"/>
          </a:blip>
          <a:srcRect/>
          <a:stretch>
            <a:fillRect/>
          </a:stretch>
        </p:blipFill>
        <p:spPr bwMode="auto">
          <a:xfrm>
            <a:off x="384175" y="2838450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1" name="Picture 38" descr="https://encrypted-tbn2.gstatic.com/images?q=tbn:ANd9GcReqoMl3FpcIEuAGsLS4iyLQa9HAfL_87lL4y0KSgvEOnFY_Fa2"/>
          <p:cNvPicPr>
            <a:picLocks noChangeAspect="1" noChangeArrowheads="1"/>
          </p:cNvPicPr>
          <p:nvPr/>
        </p:nvPicPr>
        <p:blipFill>
          <a:blip r:embed="rId6" cstate="print">
            <a:lum bright="70000" contrast="14000"/>
          </a:blip>
          <a:srcRect/>
          <a:stretch>
            <a:fillRect/>
          </a:stretch>
        </p:blipFill>
        <p:spPr bwMode="auto">
          <a:xfrm>
            <a:off x="384175" y="3105150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2" name="Picture 38" descr="https://encrypted-tbn2.gstatic.com/images?q=tbn:ANd9GcReqoMl3FpcIEuAGsLS4iyLQa9HAfL_87lL4y0KSgvEOnFY_Fa2"/>
          <p:cNvPicPr>
            <a:picLocks noChangeAspect="1" noChangeArrowheads="1"/>
          </p:cNvPicPr>
          <p:nvPr/>
        </p:nvPicPr>
        <p:blipFill>
          <a:blip r:embed="rId6" cstate="print">
            <a:lum bright="70000" contrast="14000"/>
          </a:blip>
          <a:srcRect/>
          <a:stretch>
            <a:fillRect/>
          </a:stretch>
        </p:blipFill>
        <p:spPr bwMode="auto">
          <a:xfrm>
            <a:off x="384175" y="338137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3" name="Picture 38" descr="https://encrypted-tbn2.gstatic.com/images?q=tbn:ANd9GcReqoMl3FpcIEuAGsLS4iyLQa9HAfL_87lL4y0KSgvEOnFY_Fa2"/>
          <p:cNvPicPr>
            <a:picLocks noChangeAspect="1" noChangeArrowheads="1"/>
          </p:cNvPicPr>
          <p:nvPr/>
        </p:nvPicPr>
        <p:blipFill>
          <a:blip r:embed="rId6" cstate="print">
            <a:lum bright="70000" contrast="14000"/>
          </a:blip>
          <a:srcRect/>
          <a:stretch>
            <a:fillRect/>
          </a:stretch>
        </p:blipFill>
        <p:spPr bwMode="auto">
          <a:xfrm>
            <a:off x="384175" y="3657600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4" name="Picture 38" descr="https://encrypted-tbn2.gstatic.com/images?q=tbn:ANd9GcReqoMl3FpcIEuAGsLS4iyLQa9HAfL_87lL4y0KSgvEOnFY_Fa2"/>
          <p:cNvPicPr>
            <a:picLocks noChangeAspect="1" noChangeArrowheads="1"/>
          </p:cNvPicPr>
          <p:nvPr/>
        </p:nvPicPr>
        <p:blipFill>
          <a:blip r:embed="rId6" cstate="print">
            <a:lum bright="70000" contrast="14000"/>
          </a:blip>
          <a:srcRect/>
          <a:stretch>
            <a:fillRect/>
          </a:stretch>
        </p:blipFill>
        <p:spPr bwMode="auto">
          <a:xfrm>
            <a:off x="384175" y="3943350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5" name="Picture 38" descr="https://encrypted-tbn2.gstatic.com/images?q=tbn:ANd9GcReqoMl3FpcIEuAGsLS4iyLQa9HAfL_87lL4y0KSgvEOnFY_Fa2"/>
          <p:cNvPicPr>
            <a:picLocks noChangeAspect="1" noChangeArrowheads="1"/>
          </p:cNvPicPr>
          <p:nvPr/>
        </p:nvPicPr>
        <p:blipFill>
          <a:blip r:embed="rId6" cstate="print">
            <a:lum bright="70000" contrast="14000"/>
          </a:blip>
          <a:srcRect/>
          <a:stretch>
            <a:fillRect/>
          </a:stretch>
        </p:blipFill>
        <p:spPr bwMode="auto">
          <a:xfrm>
            <a:off x="4622800" y="338137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6" name="Picture 38" descr="https://encrypted-tbn2.gstatic.com/images?q=tbn:ANd9GcReqoMl3FpcIEuAGsLS4iyLQa9HAfL_87lL4y0KSgvEOnFY_Fa2"/>
          <p:cNvPicPr>
            <a:picLocks noChangeAspect="1" noChangeArrowheads="1"/>
          </p:cNvPicPr>
          <p:nvPr/>
        </p:nvPicPr>
        <p:blipFill>
          <a:blip r:embed="rId6" cstate="print">
            <a:lum bright="70000" contrast="14000"/>
          </a:blip>
          <a:srcRect/>
          <a:stretch>
            <a:fillRect/>
          </a:stretch>
        </p:blipFill>
        <p:spPr bwMode="auto">
          <a:xfrm>
            <a:off x="4622800" y="2571750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7" name="Picture 38" descr="https://encrypted-tbn2.gstatic.com/images?q=tbn:ANd9GcReqoMl3FpcIEuAGsLS4iyLQa9HAfL_87lL4y0KSgvEOnFY_Fa2"/>
          <p:cNvPicPr>
            <a:picLocks noChangeAspect="1" noChangeArrowheads="1"/>
          </p:cNvPicPr>
          <p:nvPr/>
        </p:nvPicPr>
        <p:blipFill>
          <a:blip r:embed="rId6" cstate="print">
            <a:lum bright="70000" contrast="14000"/>
          </a:blip>
          <a:srcRect/>
          <a:stretch>
            <a:fillRect/>
          </a:stretch>
        </p:blipFill>
        <p:spPr bwMode="auto">
          <a:xfrm>
            <a:off x="4622800" y="2838450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8" name="Picture 38" descr="https://encrypted-tbn2.gstatic.com/images?q=tbn:ANd9GcReqoMl3FpcIEuAGsLS4iyLQa9HAfL_87lL4y0KSgvEOnFY_Fa2"/>
          <p:cNvPicPr>
            <a:picLocks noChangeAspect="1" noChangeArrowheads="1"/>
          </p:cNvPicPr>
          <p:nvPr/>
        </p:nvPicPr>
        <p:blipFill>
          <a:blip r:embed="rId6" cstate="print">
            <a:lum bright="70000" contrast="14000"/>
          </a:blip>
          <a:srcRect/>
          <a:stretch>
            <a:fillRect/>
          </a:stretch>
        </p:blipFill>
        <p:spPr bwMode="auto">
          <a:xfrm>
            <a:off x="4622800" y="311467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9" name="Picture 38" descr="https://encrypted-tbn2.gstatic.com/images?q=tbn:ANd9GcReqoMl3FpcIEuAGsLS4iyLQa9HAfL_87lL4y0KSgvEOnFY_Fa2"/>
          <p:cNvPicPr>
            <a:picLocks noChangeAspect="1" noChangeArrowheads="1"/>
          </p:cNvPicPr>
          <p:nvPr/>
        </p:nvPicPr>
        <p:blipFill>
          <a:blip r:embed="rId6" cstate="print">
            <a:lum bright="70000" contrast="14000"/>
          </a:blip>
          <a:srcRect/>
          <a:stretch>
            <a:fillRect/>
          </a:stretch>
        </p:blipFill>
        <p:spPr bwMode="auto">
          <a:xfrm>
            <a:off x="4622800" y="364807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0" name="Picture 38" descr="https://encrypted-tbn2.gstatic.com/images?q=tbn:ANd9GcReqoMl3FpcIEuAGsLS4iyLQa9HAfL_87lL4y0KSgvEOnFY_Fa2"/>
          <p:cNvPicPr>
            <a:picLocks noChangeAspect="1" noChangeArrowheads="1"/>
          </p:cNvPicPr>
          <p:nvPr/>
        </p:nvPicPr>
        <p:blipFill>
          <a:blip r:embed="rId6" cstate="print">
            <a:lum bright="70000" contrast="14000"/>
          </a:blip>
          <a:srcRect/>
          <a:stretch>
            <a:fillRect/>
          </a:stretch>
        </p:blipFill>
        <p:spPr bwMode="auto">
          <a:xfrm>
            <a:off x="4622800" y="3924300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ktangel 62"/>
          <p:cNvSpPr>
            <a:spLocks noChangeArrowheads="1"/>
          </p:cNvSpPr>
          <p:nvPr/>
        </p:nvSpPr>
        <p:spPr bwMode="auto">
          <a:xfrm rot="10800000" flipV="1"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3F3F3"/>
              </a:gs>
              <a:gs pos="48000">
                <a:srgbClr val="F3F3F3"/>
              </a:gs>
              <a:gs pos="69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5" name="Arredondar Retângulo em um Canto Diagonal 64"/>
          <p:cNvSpPr/>
          <p:nvPr/>
        </p:nvSpPr>
        <p:spPr>
          <a:xfrm>
            <a:off x="161925" y="1190625"/>
            <a:ext cx="8734425" cy="5372100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400" dirty="0">
              <a:ln w="3175"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292" name="Rektangel 39"/>
          <p:cNvSpPr>
            <a:spLocks noChangeArrowheads="1"/>
          </p:cNvSpPr>
          <p:nvPr/>
        </p:nvSpPr>
        <p:spPr bwMode="auto">
          <a:xfrm rot="2700000">
            <a:off x="1358901" y="5235575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2293" name="Rektangel 44"/>
          <p:cNvSpPr>
            <a:spLocks noChangeArrowheads="1"/>
          </p:cNvSpPr>
          <p:nvPr/>
        </p:nvSpPr>
        <p:spPr bwMode="auto">
          <a:xfrm rot="2700000">
            <a:off x="112713" y="5235575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2294" name="Rektangel 46"/>
          <p:cNvSpPr>
            <a:spLocks noChangeArrowheads="1"/>
          </p:cNvSpPr>
          <p:nvPr/>
        </p:nvSpPr>
        <p:spPr bwMode="auto">
          <a:xfrm rot="2700000">
            <a:off x="5549901" y="572135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1229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6575" y="38100"/>
            <a:ext cx="276225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8" y="1905000"/>
            <a:ext cx="8181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563" y="1504950"/>
            <a:ext cx="34448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CaixaDeTexto 65"/>
          <p:cNvSpPr txBox="1"/>
          <p:nvPr/>
        </p:nvSpPr>
        <p:spPr>
          <a:xfrm>
            <a:off x="962025" y="1495425"/>
            <a:ext cx="44577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Metodologia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de </a:t>
            </a: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Implantação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</a:t>
            </a:r>
            <a:endParaRPr lang="pt-BR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2299" name="AutoShape 2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2300" name="AutoShape 4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6" name="Billedforklaring med højrepil 55"/>
          <p:cNvSpPr>
            <a:spLocks noChangeArrowheads="1"/>
          </p:cNvSpPr>
          <p:nvPr/>
        </p:nvSpPr>
        <p:spPr bwMode="auto">
          <a:xfrm rot="5400000">
            <a:off x="1864519" y="5007769"/>
            <a:ext cx="712787" cy="2320925"/>
          </a:xfrm>
          <a:prstGeom prst="rightArrowCallout">
            <a:avLst>
              <a:gd name="adj1" fmla="val 25010"/>
              <a:gd name="adj2" fmla="val 25010"/>
              <a:gd name="adj3" fmla="val 18412"/>
              <a:gd name="adj4" fmla="val 68727"/>
            </a:avLst>
          </a:prstGeom>
          <a:gradFill rotWithShape="1">
            <a:gsLst>
              <a:gs pos="0">
                <a:srgbClr val="F3F3F3"/>
              </a:gs>
              <a:gs pos="100000">
                <a:srgbClr val="E6E6E6"/>
              </a:gs>
            </a:gsLst>
            <a:lin ang="5400000"/>
          </a:gradFill>
          <a:ln w="9525">
            <a:solidFill>
              <a:srgbClr val="BFBFBF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8" name="Billedforklaring med højrepil 53"/>
          <p:cNvSpPr>
            <a:spLocks noChangeArrowheads="1"/>
          </p:cNvSpPr>
          <p:nvPr/>
        </p:nvSpPr>
        <p:spPr bwMode="auto">
          <a:xfrm rot="16200000">
            <a:off x="1860550" y="1238250"/>
            <a:ext cx="720725" cy="2320925"/>
          </a:xfrm>
          <a:prstGeom prst="rightArrowCallout">
            <a:avLst>
              <a:gd name="adj1" fmla="val 25010"/>
              <a:gd name="adj2" fmla="val 25010"/>
              <a:gd name="adj3" fmla="val 18412"/>
              <a:gd name="adj4" fmla="val 68727"/>
            </a:avLst>
          </a:prstGeom>
          <a:gradFill rotWithShape="1">
            <a:gsLst>
              <a:gs pos="0">
                <a:srgbClr val="F3F3F3"/>
              </a:gs>
              <a:gs pos="100000">
                <a:srgbClr val="E6E6E6"/>
              </a:gs>
            </a:gsLst>
            <a:lin ang="5400000"/>
          </a:gradFill>
          <a:ln w="9525">
            <a:solidFill>
              <a:srgbClr val="BFBFBF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9" name="Billedforklaring med højrepil 51"/>
          <p:cNvSpPr>
            <a:spLocks noChangeArrowheads="1"/>
          </p:cNvSpPr>
          <p:nvPr/>
        </p:nvSpPr>
        <p:spPr bwMode="auto">
          <a:xfrm rot="5400000">
            <a:off x="1820069" y="4442619"/>
            <a:ext cx="801687" cy="2320925"/>
          </a:xfrm>
          <a:prstGeom prst="rightArrowCallout">
            <a:avLst>
              <a:gd name="adj1" fmla="val 25010"/>
              <a:gd name="adj2" fmla="val 25010"/>
              <a:gd name="adj3" fmla="val 18412"/>
              <a:gd name="adj4" fmla="val 68727"/>
            </a:avLst>
          </a:prstGeom>
          <a:gradFill rotWithShape="1">
            <a:gsLst>
              <a:gs pos="0">
                <a:srgbClr val="F3F3F3"/>
              </a:gs>
              <a:gs pos="100000">
                <a:srgbClr val="E6E6E6"/>
              </a:gs>
            </a:gsLst>
            <a:lin ang="5400000"/>
          </a:gradFill>
          <a:ln w="9525">
            <a:solidFill>
              <a:srgbClr val="BFBFBF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" name="Billedforklaring med højrepil 50"/>
          <p:cNvSpPr>
            <a:spLocks noChangeArrowheads="1"/>
          </p:cNvSpPr>
          <p:nvPr/>
        </p:nvSpPr>
        <p:spPr bwMode="auto">
          <a:xfrm rot="16200000">
            <a:off x="1820069" y="1813719"/>
            <a:ext cx="801687" cy="2320925"/>
          </a:xfrm>
          <a:prstGeom prst="rightArrowCallout">
            <a:avLst>
              <a:gd name="adj1" fmla="val 25010"/>
              <a:gd name="adj2" fmla="val 25010"/>
              <a:gd name="adj3" fmla="val 18412"/>
              <a:gd name="adj4" fmla="val 68727"/>
            </a:avLst>
          </a:prstGeom>
          <a:gradFill rotWithShape="1">
            <a:gsLst>
              <a:gs pos="0">
                <a:srgbClr val="F3F3F3"/>
              </a:gs>
              <a:gs pos="100000">
                <a:srgbClr val="E6E6E6"/>
              </a:gs>
            </a:gsLst>
            <a:lin ang="5400000"/>
          </a:gradFill>
          <a:ln w="9525">
            <a:solidFill>
              <a:srgbClr val="BFBFBF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1" name="Billedforklaring med højrepil 49"/>
          <p:cNvSpPr>
            <a:spLocks noChangeArrowheads="1"/>
          </p:cNvSpPr>
          <p:nvPr/>
        </p:nvSpPr>
        <p:spPr bwMode="auto">
          <a:xfrm rot="5400000">
            <a:off x="1820069" y="3833019"/>
            <a:ext cx="801687" cy="2320925"/>
          </a:xfrm>
          <a:prstGeom prst="rightArrowCallout">
            <a:avLst>
              <a:gd name="adj1" fmla="val 25010"/>
              <a:gd name="adj2" fmla="val 25010"/>
              <a:gd name="adj3" fmla="val 18412"/>
              <a:gd name="adj4" fmla="val 68727"/>
            </a:avLst>
          </a:prstGeom>
          <a:gradFill rotWithShape="1">
            <a:gsLst>
              <a:gs pos="0">
                <a:srgbClr val="F3F3F3"/>
              </a:gs>
              <a:gs pos="100000">
                <a:srgbClr val="E6E6E6"/>
              </a:gs>
            </a:gsLst>
            <a:lin ang="5400000"/>
          </a:gradFill>
          <a:ln w="9525">
            <a:solidFill>
              <a:srgbClr val="BFBFBF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2" name="Billedforklaring med højrepil 15"/>
          <p:cNvSpPr>
            <a:spLocks noChangeArrowheads="1"/>
          </p:cNvSpPr>
          <p:nvPr/>
        </p:nvSpPr>
        <p:spPr bwMode="auto">
          <a:xfrm rot="16200000">
            <a:off x="1820069" y="2423319"/>
            <a:ext cx="801687" cy="2320925"/>
          </a:xfrm>
          <a:prstGeom prst="rightArrowCallout">
            <a:avLst>
              <a:gd name="adj1" fmla="val 25010"/>
              <a:gd name="adj2" fmla="val 25010"/>
              <a:gd name="adj3" fmla="val 18412"/>
              <a:gd name="adj4" fmla="val 68727"/>
            </a:avLst>
          </a:prstGeom>
          <a:gradFill rotWithShape="1">
            <a:gsLst>
              <a:gs pos="0">
                <a:srgbClr val="F3F3F3"/>
              </a:gs>
              <a:gs pos="100000">
                <a:srgbClr val="E6E6E6"/>
              </a:gs>
            </a:gsLst>
            <a:lin ang="5400000"/>
          </a:gradFill>
          <a:ln w="9525">
            <a:solidFill>
              <a:srgbClr val="BFBFBF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3" name="Billedforklaring med højre-venstrepil 23"/>
          <p:cNvSpPr>
            <a:spLocks noChangeArrowheads="1"/>
          </p:cNvSpPr>
          <p:nvPr/>
        </p:nvSpPr>
        <p:spPr bwMode="auto">
          <a:xfrm rot="5400000">
            <a:off x="1631950" y="3128963"/>
            <a:ext cx="1176338" cy="2322512"/>
          </a:xfrm>
          <a:prstGeom prst="leftRightArrowCallout">
            <a:avLst>
              <a:gd name="adj1" fmla="val 24990"/>
              <a:gd name="adj2" fmla="val 19213"/>
              <a:gd name="adj3" fmla="val 19213"/>
              <a:gd name="adj4" fmla="val 40741"/>
            </a:avLst>
          </a:prstGeom>
          <a:gradFill flip="none" rotWithShape="1">
            <a:gsLst>
              <a:gs pos="0">
                <a:srgbClr val="00CCFF">
                  <a:shade val="30000"/>
                  <a:satMod val="115000"/>
                </a:srgbClr>
              </a:gs>
              <a:gs pos="50000">
                <a:srgbClr val="00CCFF">
                  <a:shade val="67500"/>
                  <a:satMod val="115000"/>
                </a:srgbClr>
              </a:gs>
              <a:gs pos="100000">
                <a:srgbClr val="00CCFF">
                  <a:shade val="100000"/>
                  <a:satMod val="115000"/>
                </a:srgbClr>
              </a:gs>
            </a:gsLst>
            <a:lin ang="0" scaled="1"/>
            <a:tileRect/>
          </a:gradFill>
          <a:ln w="3175">
            <a:solidFill>
              <a:schemeClr val="bg1">
                <a:lumMod val="65000"/>
              </a:schemeClr>
            </a:solidFill>
            <a:round/>
            <a:headEnd/>
            <a:tailEnd/>
          </a:ln>
          <a:effectLst>
            <a:outerShdw dist="38100" dir="2700000" algn="tl" rotWithShape="0">
              <a:srgbClr val="808080">
                <a:alpha val="39998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srgbClr val="0D0D0D"/>
              </a:solidFill>
              <a:latin typeface="Calibri" pitchFamily="34" charset="0"/>
            </a:endParaRPr>
          </a:p>
        </p:txBody>
      </p:sp>
      <p:sp>
        <p:nvSpPr>
          <p:cNvPr id="12308" name="Rectangle 8"/>
          <p:cNvSpPr>
            <a:spLocks noChangeArrowheads="1"/>
          </p:cNvSpPr>
          <p:nvPr/>
        </p:nvSpPr>
        <p:spPr bwMode="gray">
          <a:xfrm rot="5400000">
            <a:off x="2955132" y="5430044"/>
            <a:ext cx="1208087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r>
              <a:rPr lang="de-DE" b="1">
                <a:solidFill>
                  <a:srgbClr val="7F7F7F"/>
                </a:solidFill>
                <a:latin typeface="Calibri" pitchFamily="34" charset="0"/>
              </a:rPr>
              <a:t>Manutenção</a:t>
            </a:r>
            <a:endParaRPr lang="de-DE">
              <a:solidFill>
                <a:srgbClr val="7F7F7F"/>
              </a:solidFill>
              <a:latin typeface="Calibri" pitchFamily="34" charset="0"/>
            </a:endParaRPr>
          </a:p>
        </p:txBody>
      </p:sp>
      <p:sp>
        <p:nvSpPr>
          <p:cNvPr id="12309" name="Rectangle 8"/>
          <p:cNvSpPr>
            <a:spLocks noChangeArrowheads="1"/>
          </p:cNvSpPr>
          <p:nvPr/>
        </p:nvSpPr>
        <p:spPr bwMode="gray">
          <a:xfrm rot="5400000">
            <a:off x="2891632" y="2642394"/>
            <a:ext cx="1335087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r>
              <a:rPr lang="de-DE" b="1">
                <a:solidFill>
                  <a:srgbClr val="7F7F7F"/>
                </a:solidFill>
                <a:latin typeface="Calibri" pitchFamily="34" charset="0"/>
              </a:rPr>
              <a:t>Implantação</a:t>
            </a:r>
            <a:endParaRPr lang="de-DE">
              <a:solidFill>
                <a:srgbClr val="7F7F7F"/>
              </a:solidFill>
              <a:latin typeface="Calibri" pitchFamily="34" charset="0"/>
            </a:endParaRPr>
          </a:p>
        </p:txBody>
      </p:sp>
      <p:sp>
        <p:nvSpPr>
          <p:cNvPr id="12310" name="Rectangle 8"/>
          <p:cNvSpPr>
            <a:spLocks noChangeArrowheads="1"/>
          </p:cNvSpPr>
          <p:nvPr/>
        </p:nvSpPr>
        <p:spPr bwMode="gray">
          <a:xfrm rot="5400000">
            <a:off x="3163094" y="4087019"/>
            <a:ext cx="846137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r>
              <a:rPr lang="de-DE" b="1">
                <a:solidFill>
                  <a:srgbClr val="00CCFF"/>
                </a:solidFill>
                <a:latin typeface="Calibri" pitchFamily="34" charset="0"/>
              </a:rPr>
              <a:t>Go Live</a:t>
            </a:r>
            <a:endParaRPr lang="de-DE">
              <a:solidFill>
                <a:srgbClr val="00CCFF"/>
              </a:solidFill>
              <a:latin typeface="Calibri" pitchFamily="34" charset="0"/>
            </a:endParaRPr>
          </a:p>
        </p:txBody>
      </p:sp>
      <p:sp>
        <p:nvSpPr>
          <p:cNvPr id="12311" name="Tekstboks 56"/>
          <p:cNvSpPr txBox="1">
            <a:spLocks noChangeArrowheads="1"/>
          </p:cNvSpPr>
          <p:nvPr/>
        </p:nvSpPr>
        <p:spPr bwMode="auto">
          <a:xfrm>
            <a:off x="1108075" y="5318125"/>
            <a:ext cx="914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sz="1400">
                <a:solidFill>
                  <a:srgbClr val="7F7F7F"/>
                </a:solidFill>
                <a:latin typeface="Calibri" pitchFamily="34" charset="0"/>
              </a:rPr>
              <a:t>contínua..</a:t>
            </a:r>
          </a:p>
        </p:txBody>
      </p:sp>
      <p:sp>
        <p:nvSpPr>
          <p:cNvPr id="12312" name="Tekstboks 58"/>
          <p:cNvSpPr txBox="1">
            <a:spLocks noChangeArrowheads="1"/>
          </p:cNvSpPr>
          <p:nvPr/>
        </p:nvSpPr>
        <p:spPr bwMode="auto">
          <a:xfrm>
            <a:off x="1108075" y="4708525"/>
            <a:ext cx="609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sz="1400">
                <a:solidFill>
                  <a:srgbClr val="7F7F7F"/>
                </a:solidFill>
                <a:latin typeface="Calibri" pitchFamily="34" charset="0"/>
              </a:rPr>
              <a:t>3 dias</a:t>
            </a:r>
          </a:p>
        </p:txBody>
      </p:sp>
      <p:sp>
        <p:nvSpPr>
          <p:cNvPr id="12313" name="Tekstboks 59"/>
          <p:cNvSpPr txBox="1">
            <a:spLocks noChangeArrowheads="1"/>
          </p:cNvSpPr>
          <p:nvPr/>
        </p:nvSpPr>
        <p:spPr bwMode="auto">
          <a:xfrm>
            <a:off x="1108075" y="3565525"/>
            <a:ext cx="609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sz="1400">
                <a:solidFill>
                  <a:srgbClr val="7F7F7F"/>
                </a:solidFill>
                <a:latin typeface="Calibri" pitchFamily="34" charset="0"/>
              </a:rPr>
              <a:t>1 dias</a:t>
            </a:r>
          </a:p>
        </p:txBody>
      </p:sp>
      <p:sp>
        <p:nvSpPr>
          <p:cNvPr id="12314" name="Tekstboks 60"/>
          <p:cNvSpPr txBox="1">
            <a:spLocks noChangeArrowheads="1"/>
          </p:cNvSpPr>
          <p:nvPr/>
        </p:nvSpPr>
        <p:spPr bwMode="auto">
          <a:xfrm>
            <a:off x="1108075" y="2346325"/>
            <a:ext cx="7000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sz="1400">
                <a:solidFill>
                  <a:srgbClr val="7F7F7F"/>
                </a:solidFill>
                <a:latin typeface="Calibri" pitchFamily="34" charset="0"/>
              </a:rPr>
              <a:t>30 dias</a:t>
            </a:r>
          </a:p>
        </p:txBody>
      </p:sp>
      <p:sp>
        <p:nvSpPr>
          <p:cNvPr id="12315" name="Tekstboks 61"/>
          <p:cNvSpPr txBox="1">
            <a:spLocks noChangeArrowheads="1"/>
          </p:cNvSpPr>
          <p:nvPr/>
        </p:nvSpPr>
        <p:spPr bwMode="auto">
          <a:xfrm>
            <a:off x="1108075" y="4144963"/>
            <a:ext cx="538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sz="1400">
                <a:solidFill>
                  <a:schemeClr val="bg1"/>
                </a:solidFill>
                <a:latin typeface="Calibri" pitchFamily="34" charset="0"/>
              </a:rPr>
              <a:t>3 dia</a:t>
            </a:r>
          </a:p>
        </p:txBody>
      </p:sp>
      <p:sp>
        <p:nvSpPr>
          <p:cNvPr id="12316" name="Tekstboks 63"/>
          <p:cNvSpPr txBox="1">
            <a:spLocks noChangeArrowheads="1"/>
          </p:cNvSpPr>
          <p:nvPr/>
        </p:nvSpPr>
        <p:spPr bwMode="auto">
          <a:xfrm>
            <a:off x="1108075" y="5943600"/>
            <a:ext cx="914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sz="1400">
                <a:solidFill>
                  <a:srgbClr val="7F7F7F"/>
                </a:solidFill>
                <a:latin typeface="Calibri" pitchFamily="34" charset="0"/>
              </a:rPr>
              <a:t>contínua..</a:t>
            </a:r>
          </a:p>
        </p:txBody>
      </p:sp>
      <p:sp>
        <p:nvSpPr>
          <p:cNvPr id="12317" name="Tekstboks 64"/>
          <p:cNvSpPr txBox="1">
            <a:spLocks noChangeArrowheads="1"/>
          </p:cNvSpPr>
          <p:nvPr/>
        </p:nvSpPr>
        <p:spPr bwMode="auto">
          <a:xfrm>
            <a:off x="1108075" y="2987675"/>
            <a:ext cx="609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sz="1400">
                <a:solidFill>
                  <a:srgbClr val="7F7F7F"/>
                </a:solidFill>
                <a:latin typeface="Calibri" pitchFamily="34" charset="0"/>
              </a:rPr>
              <a:t>2 dias</a:t>
            </a:r>
          </a:p>
        </p:txBody>
      </p:sp>
      <p:sp>
        <p:nvSpPr>
          <p:cNvPr id="12318" name="Tekstboks 67"/>
          <p:cNvSpPr txBox="1">
            <a:spLocks noChangeArrowheads="1"/>
          </p:cNvSpPr>
          <p:nvPr/>
        </p:nvSpPr>
        <p:spPr bwMode="auto">
          <a:xfrm>
            <a:off x="2843213" y="2346325"/>
            <a:ext cx="5349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da-DK" sz="1200">
                <a:solidFill>
                  <a:srgbClr val="7F7F7F"/>
                </a:solidFill>
                <a:latin typeface="Calibri" pitchFamily="34" charset="0"/>
              </a:rPr>
              <a:t>TRIAL</a:t>
            </a:r>
          </a:p>
        </p:txBody>
      </p:sp>
      <p:sp>
        <p:nvSpPr>
          <p:cNvPr id="12319" name="Tekstboks 68"/>
          <p:cNvSpPr txBox="1">
            <a:spLocks noChangeArrowheads="1"/>
          </p:cNvSpPr>
          <p:nvPr/>
        </p:nvSpPr>
        <p:spPr bwMode="auto">
          <a:xfrm>
            <a:off x="2501900" y="2971800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da-DK" sz="1200">
                <a:solidFill>
                  <a:srgbClr val="7F7F7F"/>
                </a:solidFill>
                <a:latin typeface="Calibri" pitchFamily="34" charset="0"/>
              </a:rPr>
              <a:t>CONTRATO</a:t>
            </a:r>
          </a:p>
        </p:txBody>
      </p:sp>
      <p:sp>
        <p:nvSpPr>
          <p:cNvPr id="12320" name="Tekstboks 69"/>
          <p:cNvSpPr txBox="1">
            <a:spLocks noChangeArrowheads="1"/>
          </p:cNvSpPr>
          <p:nvPr/>
        </p:nvSpPr>
        <p:spPr bwMode="auto">
          <a:xfrm>
            <a:off x="2268538" y="3597275"/>
            <a:ext cx="11255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da-DK" sz="1200">
                <a:solidFill>
                  <a:srgbClr val="7F7F7F"/>
                </a:solidFill>
                <a:latin typeface="Calibri" pitchFamily="34" charset="0"/>
              </a:rPr>
              <a:t>TREINAMENTO</a:t>
            </a:r>
          </a:p>
        </p:txBody>
      </p:sp>
      <p:sp>
        <p:nvSpPr>
          <p:cNvPr id="12321" name="Tekstboks 70"/>
          <p:cNvSpPr txBox="1">
            <a:spLocks noChangeArrowheads="1"/>
          </p:cNvSpPr>
          <p:nvPr/>
        </p:nvSpPr>
        <p:spPr bwMode="auto">
          <a:xfrm>
            <a:off x="2562225" y="4144963"/>
            <a:ext cx="8159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da-DK" sz="1200">
                <a:latin typeface="Calibri" pitchFamily="34" charset="0"/>
              </a:rPr>
              <a:t>ATIVAÇÃO</a:t>
            </a:r>
          </a:p>
        </p:txBody>
      </p:sp>
      <p:sp>
        <p:nvSpPr>
          <p:cNvPr id="12322" name="Tekstboks 71"/>
          <p:cNvSpPr txBox="1">
            <a:spLocks noChangeArrowheads="1"/>
          </p:cNvSpPr>
          <p:nvPr/>
        </p:nvSpPr>
        <p:spPr bwMode="auto">
          <a:xfrm>
            <a:off x="2176463" y="4773613"/>
            <a:ext cx="12112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da-DK" sz="1200">
                <a:solidFill>
                  <a:srgbClr val="7F7F7F"/>
                </a:solidFill>
                <a:latin typeface="Calibri" pitchFamily="34" charset="0"/>
              </a:rPr>
              <a:t>CUSTOMIZAÇÃO</a:t>
            </a:r>
          </a:p>
        </p:txBody>
      </p:sp>
      <p:sp>
        <p:nvSpPr>
          <p:cNvPr id="12323" name="Tekstboks 72"/>
          <p:cNvSpPr txBox="1">
            <a:spLocks noChangeArrowheads="1"/>
          </p:cNvSpPr>
          <p:nvPr/>
        </p:nvSpPr>
        <p:spPr bwMode="auto">
          <a:xfrm>
            <a:off x="2251075" y="5380038"/>
            <a:ext cx="11271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da-DK" sz="1200">
                <a:solidFill>
                  <a:srgbClr val="7F7F7F"/>
                </a:solidFill>
                <a:latin typeface="Calibri" pitchFamily="34" charset="0"/>
              </a:rPr>
              <a:t>MANUTENÇÃO</a:t>
            </a:r>
          </a:p>
        </p:txBody>
      </p:sp>
      <p:sp>
        <p:nvSpPr>
          <p:cNvPr id="12324" name="Tekstboks 73"/>
          <p:cNvSpPr txBox="1">
            <a:spLocks noChangeArrowheads="1"/>
          </p:cNvSpPr>
          <p:nvPr/>
        </p:nvSpPr>
        <p:spPr bwMode="auto">
          <a:xfrm>
            <a:off x="2457450" y="5959475"/>
            <a:ext cx="936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da-DK" sz="1200">
                <a:solidFill>
                  <a:srgbClr val="7F7F7F"/>
                </a:solidFill>
                <a:latin typeface="Calibri" pitchFamily="34" charset="0"/>
              </a:rPr>
              <a:t>MELHORIAS</a:t>
            </a:r>
          </a:p>
        </p:txBody>
      </p:sp>
      <p:sp>
        <p:nvSpPr>
          <p:cNvPr id="45" name="CaixaDeTexto 44"/>
          <p:cNvSpPr txBox="1"/>
          <p:nvPr/>
        </p:nvSpPr>
        <p:spPr>
          <a:xfrm>
            <a:off x="3905250" y="2286000"/>
            <a:ext cx="4229100" cy="46196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Demonstração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do Produto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em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Base de Testes.</a:t>
            </a:r>
          </a:p>
          <a:p>
            <a:pPr>
              <a:defRPr/>
            </a:pPr>
            <a:endParaRPr lang="pt-BR" sz="12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6" name="CaixaDeTexto 45"/>
          <p:cNvSpPr txBox="1"/>
          <p:nvPr/>
        </p:nvSpPr>
        <p:spPr>
          <a:xfrm>
            <a:off x="3905250" y="2876550"/>
            <a:ext cx="4229100" cy="46196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Assinatura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do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Contrato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- 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Termos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de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Entrega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do Serviço.</a:t>
            </a:r>
          </a:p>
          <a:p>
            <a:pPr>
              <a:defRPr/>
            </a:pPr>
            <a:endParaRPr lang="pt-BR" sz="12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7" name="CaixaDeTexto 46"/>
          <p:cNvSpPr txBox="1"/>
          <p:nvPr/>
        </p:nvSpPr>
        <p:spPr>
          <a:xfrm>
            <a:off x="3905250" y="3476625"/>
            <a:ext cx="4229100" cy="46196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Capacitação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do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responsável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interno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pela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ferramenta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. Este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poderá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ser Presencial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ou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Remoto. Vide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Disponibilidade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de Agenda.</a:t>
            </a:r>
            <a:endParaRPr lang="pt-BR" sz="12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8" name="CaixaDeTexto 47"/>
          <p:cNvSpPr txBox="1"/>
          <p:nvPr/>
        </p:nvSpPr>
        <p:spPr>
          <a:xfrm>
            <a:off x="3905250" y="4076700"/>
            <a:ext cx="4229100" cy="46196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Ativação das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Licenças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, Link com o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Banco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de Dados e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Parametrização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do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Ambiente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.</a:t>
            </a:r>
            <a:endParaRPr lang="pt-BR" sz="12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9" name="CaixaDeTexto 48"/>
          <p:cNvSpPr txBox="1"/>
          <p:nvPr/>
        </p:nvSpPr>
        <p:spPr>
          <a:xfrm>
            <a:off x="3905250" y="4648200"/>
            <a:ext cx="4229100" cy="46196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Ajuste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dos Templates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padrões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Definições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de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regras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(CFOP,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Naturezas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, TES, etc),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Logotipo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, Relatórios,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Permissoes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, etc…</a:t>
            </a:r>
            <a:endParaRPr lang="pt-BR" sz="12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0" name="CaixaDeTexto 49"/>
          <p:cNvSpPr txBox="1"/>
          <p:nvPr/>
        </p:nvSpPr>
        <p:spPr>
          <a:xfrm>
            <a:off x="3905250" y="5238750"/>
            <a:ext cx="4229100" cy="46196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Validação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dos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números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Ajustes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de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tela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Filtros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/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Coluna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dos Relatórios e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Revisão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das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Permissões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de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Acesso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.</a:t>
            </a:r>
            <a:endParaRPr lang="pt-BR" sz="12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1" name="CaixaDeTexto 50"/>
          <p:cNvSpPr txBox="1"/>
          <p:nvPr/>
        </p:nvSpPr>
        <p:spPr>
          <a:xfrm>
            <a:off x="3905250" y="5800725"/>
            <a:ext cx="4229100" cy="46196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Criação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ou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aquisicão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de novos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Painéis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horas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de consultoria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para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revisão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de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Fluxo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e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Processos</a:t>
            </a:r>
            <a:endParaRPr lang="pt-BR" sz="12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ktangel 62"/>
          <p:cNvSpPr>
            <a:spLocks noChangeArrowheads="1"/>
          </p:cNvSpPr>
          <p:nvPr/>
        </p:nvSpPr>
        <p:spPr bwMode="auto">
          <a:xfrm rot="10800000" flipV="1"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3F3F3"/>
              </a:gs>
              <a:gs pos="48000">
                <a:srgbClr val="F3F3F3"/>
              </a:gs>
              <a:gs pos="69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5" name="Arredondar Retângulo em um Canto Diagonal 64"/>
          <p:cNvSpPr/>
          <p:nvPr/>
        </p:nvSpPr>
        <p:spPr>
          <a:xfrm>
            <a:off x="200025" y="1200150"/>
            <a:ext cx="8734425" cy="5372100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600" dirty="0">
              <a:ln w="3175"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316" name="Rektangel 39"/>
          <p:cNvSpPr>
            <a:spLocks noChangeArrowheads="1"/>
          </p:cNvSpPr>
          <p:nvPr/>
        </p:nvSpPr>
        <p:spPr bwMode="auto">
          <a:xfrm rot="2700000">
            <a:off x="1747838" y="5033963"/>
            <a:ext cx="15462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3317" name="Rektangel 44"/>
          <p:cNvSpPr>
            <a:spLocks noChangeArrowheads="1"/>
          </p:cNvSpPr>
          <p:nvPr/>
        </p:nvSpPr>
        <p:spPr bwMode="auto">
          <a:xfrm rot="2700000">
            <a:off x="4826000" y="5033963"/>
            <a:ext cx="15462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3318" name="Rektangel 46"/>
          <p:cNvSpPr>
            <a:spLocks noChangeArrowheads="1"/>
          </p:cNvSpPr>
          <p:nvPr/>
        </p:nvSpPr>
        <p:spPr bwMode="auto">
          <a:xfrm rot="2700000">
            <a:off x="6396038" y="5033963"/>
            <a:ext cx="15462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1331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6575" y="38100"/>
            <a:ext cx="276225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8" y="1905000"/>
            <a:ext cx="8181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563" y="1504950"/>
            <a:ext cx="34448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CaixaDeTexto 65"/>
          <p:cNvSpPr txBox="1"/>
          <p:nvPr/>
        </p:nvSpPr>
        <p:spPr>
          <a:xfrm>
            <a:off x="962025" y="1495425"/>
            <a:ext cx="44577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Suporte e </a:t>
            </a: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Melhorias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</a:t>
            </a:r>
            <a:endParaRPr lang="pt-BR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3323" name="AutoShape 2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324" name="AutoShape 4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pic>
        <p:nvPicPr>
          <p:cNvPr id="13325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95700" y="3600450"/>
            <a:ext cx="1428750" cy="137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6" name="Picture 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2638" y="3829050"/>
            <a:ext cx="97631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7" name="Picture 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19438" y="2324100"/>
            <a:ext cx="97631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8" name="Picture 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28963" y="5314950"/>
            <a:ext cx="97631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Picture 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28838" y="3810000"/>
            <a:ext cx="97631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0" name="CaixaDeTexto 20"/>
          <p:cNvSpPr txBox="1">
            <a:spLocks noChangeArrowheads="1"/>
          </p:cNvSpPr>
          <p:nvPr/>
        </p:nvSpPr>
        <p:spPr bwMode="auto">
          <a:xfrm>
            <a:off x="1924050" y="4095750"/>
            <a:ext cx="1447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consultoria</a:t>
            </a:r>
            <a:endParaRPr lang="pt-BR" sz="1200">
              <a:solidFill>
                <a:schemeClr val="bg1"/>
              </a:solidFill>
            </a:endParaRPr>
          </a:p>
        </p:txBody>
      </p:sp>
      <p:sp>
        <p:nvSpPr>
          <p:cNvPr id="13331" name="CaixaDeTexto 21"/>
          <p:cNvSpPr txBox="1">
            <a:spLocks noChangeArrowheads="1"/>
          </p:cNvSpPr>
          <p:nvPr/>
        </p:nvSpPr>
        <p:spPr bwMode="auto">
          <a:xfrm>
            <a:off x="2533650" y="2543175"/>
            <a:ext cx="2219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equipe</a:t>
            </a:r>
          </a:p>
          <a:p>
            <a:pPr algn="ctr"/>
            <a:r>
              <a:rPr lang="en-US" sz="1200">
                <a:solidFill>
                  <a:schemeClr val="bg1"/>
                </a:solidFill>
              </a:rPr>
              <a:t>interna</a:t>
            </a:r>
            <a:endParaRPr lang="pt-BR" sz="1200">
              <a:solidFill>
                <a:schemeClr val="bg1"/>
              </a:solidFill>
            </a:endParaRPr>
          </a:p>
        </p:txBody>
      </p:sp>
      <p:sp>
        <p:nvSpPr>
          <p:cNvPr id="13332" name="CaixaDeTexto 22"/>
          <p:cNvSpPr txBox="1">
            <a:spLocks noChangeArrowheads="1"/>
          </p:cNvSpPr>
          <p:nvPr/>
        </p:nvSpPr>
        <p:spPr bwMode="auto">
          <a:xfrm>
            <a:off x="5267325" y="4029075"/>
            <a:ext cx="2219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novos </a:t>
            </a:r>
          </a:p>
          <a:p>
            <a:pPr algn="ctr"/>
            <a:r>
              <a:rPr lang="en-US" sz="1200">
                <a:solidFill>
                  <a:schemeClr val="bg1"/>
                </a:solidFill>
              </a:rPr>
              <a:t>templates</a:t>
            </a:r>
            <a:endParaRPr lang="pt-BR" sz="1200">
              <a:solidFill>
                <a:schemeClr val="bg1"/>
              </a:solidFill>
            </a:endParaRPr>
          </a:p>
        </p:txBody>
      </p:sp>
      <p:sp>
        <p:nvSpPr>
          <p:cNvPr id="13333" name="CaixaDeTexto 23"/>
          <p:cNvSpPr txBox="1">
            <a:spLocks noChangeArrowheads="1"/>
          </p:cNvSpPr>
          <p:nvPr/>
        </p:nvSpPr>
        <p:spPr bwMode="auto">
          <a:xfrm>
            <a:off x="2533650" y="5505450"/>
            <a:ext cx="2219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suporte </a:t>
            </a:r>
          </a:p>
          <a:p>
            <a:pPr algn="ctr"/>
            <a:r>
              <a:rPr lang="en-US" sz="1200">
                <a:solidFill>
                  <a:schemeClr val="bg1"/>
                </a:solidFill>
              </a:rPr>
              <a:t>presencial</a:t>
            </a:r>
            <a:endParaRPr lang="pt-BR" sz="1200">
              <a:solidFill>
                <a:schemeClr val="bg1"/>
              </a:solidFill>
            </a:endParaRPr>
          </a:p>
        </p:txBody>
      </p:sp>
      <p:pic>
        <p:nvPicPr>
          <p:cNvPr id="13334" name="Picture 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19663" y="5295900"/>
            <a:ext cx="97631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5" name="CaixaDeTexto 25"/>
          <p:cNvSpPr txBox="1">
            <a:spLocks noChangeArrowheads="1"/>
          </p:cNvSpPr>
          <p:nvPr/>
        </p:nvSpPr>
        <p:spPr bwMode="auto">
          <a:xfrm>
            <a:off x="4324350" y="5495925"/>
            <a:ext cx="2219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suporte </a:t>
            </a:r>
          </a:p>
          <a:p>
            <a:pPr algn="ctr"/>
            <a:r>
              <a:rPr lang="en-US" sz="1200">
                <a:solidFill>
                  <a:schemeClr val="bg1"/>
                </a:solidFill>
              </a:rPr>
              <a:t>remoto</a:t>
            </a:r>
            <a:endParaRPr lang="pt-BR" sz="1200">
              <a:solidFill>
                <a:schemeClr val="bg1"/>
              </a:solidFill>
            </a:endParaRPr>
          </a:p>
        </p:txBody>
      </p:sp>
      <p:pic>
        <p:nvPicPr>
          <p:cNvPr id="13336" name="Picture 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67288" y="2324100"/>
            <a:ext cx="97631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7" name="CaixaDeTexto 27"/>
          <p:cNvSpPr txBox="1">
            <a:spLocks noChangeArrowheads="1"/>
          </p:cNvSpPr>
          <p:nvPr/>
        </p:nvSpPr>
        <p:spPr bwMode="auto">
          <a:xfrm>
            <a:off x="4362450" y="2552700"/>
            <a:ext cx="22193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100">
                <a:solidFill>
                  <a:schemeClr val="bg1"/>
                </a:solidFill>
              </a:rPr>
              <a:t>atualizações </a:t>
            </a:r>
          </a:p>
          <a:p>
            <a:pPr algn="ctr"/>
            <a:r>
              <a:rPr lang="en-US" sz="1100">
                <a:solidFill>
                  <a:schemeClr val="bg1"/>
                </a:solidFill>
              </a:rPr>
              <a:t>do produto</a:t>
            </a:r>
            <a:endParaRPr lang="pt-BR" sz="1100">
              <a:solidFill>
                <a:schemeClr val="bg1"/>
              </a:solidFill>
            </a:endParaRPr>
          </a:p>
        </p:txBody>
      </p:sp>
      <p:cxnSp>
        <p:nvCxnSpPr>
          <p:cNvPr id="30" name="Conector reto 29"/>
          <p:cNvCxnSpPr/>
          <p:nvPr/>
        </p:nvCxnSpPr>
        <p:spPr>
          <a:xfrm flipV="1">
            <a:off x="3124200" y="4276725"/>
            <a:ext cx="676275" cy="7938"/>
          </a:xfrm>
          <a:prstGeom prst="line">
            <a:avLst/>
          </a:prstGeom>
          <a:ln w="15875" cmpd="sng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to 33"/>
          <p:cNvCxnSpPr/>
          <p:nvPr/>
        </p:nvCxnSpPr>
        <p:spPr>
          <a:xfrm>
            <a:off x="5124450" y="4291013"/>
            <a:ext cx="747713" cy="3175"/>
          </a:xfrm>
          <a:prstGeom prst="line">
            <a:avLst/>
          </a:prstGeom>
          <a:ln w="15875" cmpd="sng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reto 43"/>
          <p:cNvCxnSpPr/>
          <p:nvPr/>
        </p:nvCxnSpPr>
        <p:spPr>
          <a:xfrm flipV="1">
            <a:off x="3924300" y="4905375"/>
            <a:ext cx="304800" cy="457200"/>
          </a:xfrm>
          <a:prstGeom prst="line">
            <a:avLst/>
          </a:prstGeom>
          <a:ln w="15875" cmpd="sng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 reto 46"/>
          <p:cNvCxnSpPr/>
          <p:nvPr/>
        </p:nvCxnSpPr>
        <p:spPr>
          <a:xfrm flipV="1">
            <a:off x="4924425" y="3257550"/>
            <a:ext cx="342900" cy="485775"/>
          </a:xfrm>
          <a:prstGeom prst="line">
            <a:avLst/>
          </a:prstGeom>
          <a:ln w="15875" cmpd="sng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 reto 51"/>
          <p:cNvCxnSpPr/>
          <p:nvPr/>
        </p:nvCxnSpPr>
        <p:spPr>
          <a:xfrm>
            <a:off x="3838575" y="3286125"/>
            <a:ext cx="304800" cy="409575"/>
          </a:xfrm>
          <a:prstGeom prst="line">
            <a:avLst/>
          </a:prstGeom>
          <a:ln w="15875" cmpd="sng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to 55"/>
          <p:cNvCxnSpPr/>
          <p:nvPr/>
        </p:nvCxnSpPr>
        <p:spPr>
          <a:xfrm>
            <a:off x="4829175" y="4876800"/>
            <a:ext cx="342900" cy="457200"/>
          </a:xfrm>
          <a:prstGeom prst="line">
            <a:avLst/>
          </a:prstGeom>
          <a:ln w="15875" cmpd="sng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ktangel 62"/>
          <p:cNvSpPr>
            <a:spLocks noChangeArrowheads="1"/>
          </p:cNvSpPr>
          <p:nvPr/>
        </p:nvSpPr>
        <p:spPr bwMode="auto">
          <a:xfrm rot="10800000" flipV="1"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3F3F3"/>
              </a:gs>
              <a:gs pos="48000">
                <a:srgbClr val="F3F3F3"/>
              </a:gs>
              <a:gs pos="69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5" name="Arredondar Retângulo em um Canto Diagonal 64"/>
          <p:cNvSpPr/>
          <p:nvPr/>
        </p:nvSpPr>
        <p:spPr>
          <a:xfrm>
            <a:off x="200025" y="1200150"/>
            <a:ext cx="8734425" cy="5372100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600" dirty="0">
              <a:ln w="3175"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40" name="Rektangel 39"/>
          <p:cNvSpPr>
            <a:spLocks noChangeArrowheads="1"/>
          </p:cNvSpPr>
          <p:nvPr/>
        </p:nvSpPr>
        <p:spPr bwMode="auto">
          <a:xfrm rot="2700000">
            <a:off x="1747838" y="5291138"/>
            <a:ext cx="15462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6575" y="38100"/>
            <a:ext cx="276225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8" y="1905000"/>
            <a:ext cx="8181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563" y="1504950"/>
            <a:ext cx="34448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CaixaDeTexto 65"/>
          <p:cNvSpPr txBox="1"/>
          <p:nvPr/>
        </p:nvSpPr>
        <p:spPr>
          <a:xfrm>
            <a:off x="962025" y="1495425"/>
            <a:ext cx="44577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Benefícios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</a:t>
            </a:r>
            <a:endParaRPr lang="pt-BR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4345" name="AutoShape 2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4346" name="AutoShape 4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pic>
        <p:nvPicPr>
          <p:cNvPr id="14347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4863" y="2962275"/>
            <a:ext cx="97631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76413" y="4324350"/>
            <a:ext cx="97631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9" name="CaixaDeTexto 20"/>
          <p:cNvSpPr txBox="1">
            <a:spLocks noChangeArrowheads="1"/>
          </p:cNvSpPr>
          <p:nvPr/>
        </p:nvSpPr>
        <p:spPr bwMode="auto">
          <a:xfrm>
            <a:off x="1571625" y="4638675"/>
            <a:ext cx="14478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consolidação</a:t>
            </a:r>
          </a:p>
        </p:txBody>
      </p:sp>
      <p:sp>
        <p:nvSpPr>
          <p:cNvPr id="14350" name="CaixaDeTexto 21"/>
          <p:cNvSpPr txBox="1">
            <a:spLocks noChangeArrowheads="1"/>
          </p:cNvSpPr>
          <p:nvPr/>
        </p:nvSpPr>
        <p:spPr bwMode="auto">
          <a:xfrm>
            <a:off x="219075" y="3181350"/>
            <a:ext cx="2219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redução</a:t>
            </a:r>
          </a:p>
          <a:p>
            <a:pPr algn="ctr"/>
            <a:r>
              <a:rPr lang="en-US" sz="1000">
                <a:solidFill>
                  <a:schemeClr val="bg1"/>
                </a:solidFill>
              </a:rPr>
              <a:t>de custo</a:t>
            </a:r>
            <a:endParaRPr lang="pt-BR" sz="1000">
              <a:solidFill>
                <a:schemeClr val="bg1"/>
              </a:solidFill>
            </a:endParaRPr>
          </a:p>
        </p:txBody>
      </p:sp>
      <p:pic>
        <p:nvPicPr>
          <p:cNvPr id="14351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8913" y="2981325"/>
            <a:ext cx="97631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2" name="CaixaDeTexto 27"/>
          <p:cNvSpPr txBox="1">
            <a:spLocks noChangeArrowheads="1"/>
          </p:cNvSpPr>
          <p:nvPr/>
        </p:nvSpPr>
        <p:spPr bwMode="auto">
          <a:xfrm>
            <a:off x="2124075" y="3209925"/>
            <a:ext cx="2219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redução </a:t>
            </a:r>
          </a:p>
          <a:p>
            <a:pPr algn="ctr"/>
            <a:r>
              <a:rPr lang="en-US" sz="1000">
                <a:solidFill>
                  <a:schemeClr val="bg1"/>
                </a:solidFill>
              </a:rPr>
              <a:t>de papel</a:t>
            </a:r>
            <a:endParaRPr lang="pt-BR" sz="1000">
              <a:solidFill>
                <a:schemeClr val="bg1"/>
              </a:solidFill>
            </a:endParaRPr>
          </a:p>
        </p:txBody>
      </p:sp>
      <p:cxnSp>
        <p:nvCxnSpPr>
          <p:cNvPr id="47" name="Conector reto 46"/>
          <p:cNvCxnSpPr/>
          <p:nvPr/>
        </p:nvCxnSpPr>
        <p:spPr>
          <a:xfrm flipV="1">
            <a:off x="2686050" y="3914775"/>
            <a:ext cx="342900" cy="485775"/>
          </a:xfrm>
          <a:prstGeom prst="line">
            <a:avLst/>
          </a:prstGeom>
          <a:ln w="15875" cmpd="sng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 reto 51"/>
          <p:cNvCxnSpPr/>
          <p:nvPr/>
        </p:nvCxnSpPr>
        <p:spPr>
          <a:xfrm>
            <a:off x="1657350" y="3952875"/>
            <a:ext cx="304800" cy="409575"/>
          </a:xfrm>
          <a:prstGeom prst="line">
            <a:avLst/>
          </a:prstGeom>
          <a:ln w="15875" cmpd="sng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55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95688" y="4333875"/>
            <a:ext cx="97631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6" name="CaixaDeTexto 34"/>
          <p:cNvSpPr txBox="1">
            <a:spLocks noChangeArrowheads="1"/>
          </p:cNvSpPr>
          <p:nvPr/>
        </p:nvSpPr>
        <p:spPr bwMode="auto">
          <a:xfrm>
            <a:off x="3381375" y="4638675"/>
            <a:ext cx="14478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planejamento</a:t>
            </a:r>
            <a:endParaRPr lang="pt-BR" sz="1000">
              <a:solidFill>
                <a:schemeClr val="bg1"/>
              </a:solidFill>
            </a:endParaRPr>
          </a:p>
        </p:txBody>
      </p:sp>
      <p:cxnSp>
        <p:nvCxnSpPr>
          <p:cNvPr id="37" name="Conector reto 36"/>
          <p:cNvCxnSpPr/>
          <p:nvPr/>
        </p:nvCxnSpPr>
        <p:spPr>
          <a:xfrm>
            <a:off x="3476625" y="3962400"/>
            <a:ext cx="304800" cy="409575"/>
          </a:xfrm>
          <a:prstGeom prst="line">
            <a:avLst/>
          </a:prstGeom>
          <a:ln w="15875" cmpd="sng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58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19613" y="2962275"/>
            <a:ext cx="97631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9" name="CaixaDeTexto 38"/>
          <p:cNvSpPr txBox="1">
            <a:spLocks noChangeArrowheads="1"/>
          </p:cNvSpPr>
          <p:nvPr/>
        </p:nvSpPr>
        <p:spPr bwMode="auto">
          <a:xfrm>
            <a:off x="3924300" y="3276600"/>
            <a:ext cx="221932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métricas</a:t>
            </a:r>
            <a:endParaRPr lang="pt-BR" sz="1000">
              <a:solidFill>
                <a:schemeClr val="bg1"/>
              </a:solidFill>
            </a:endParaRPr>
          </a:p>
        </p:txBody>
      </p:sp>
      <p:cxnSp>
        <p:nvCxnSpPr>
          <p:cNvPr id="40" name="Conector reto 39"/>
          <p:cNvCxnSpPr/>
          <p:nvPr/>
        </p:nvCxnSpPr>
        <p:spPr>
          <a:xfrm flipV="1">
            <a:off x="4476750" y="3895725"/>
            <a:ext cx="342900" cy="485775"/>
          </a:xfrm>
          <a:prstGeom prst="line">
            <a:avLst/>
          </a:prstGeom>
          <a:ln w="15875" cmpd="sng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61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86388" y="4314825"/>
            <a:ext cx="97631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62" name="CaixaDeTexto 41"/>
          <p:cNvSpPr txBox="1">
            <a:spLocks noChangeArrowheads="1"/>
          </p:cNvSpPr>
          <p:nvPr/>
        </p:nvSpPr>
        <p:spPr bwMode="auto">
          <a:xfrm>
            <a:off x="5172075" y="4619625"/>
            <a:ext cx="14478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desempenho</a:t>
            </a:r>
            <a:endParaRPr lang="pt-BR" sz="1000">
              <a:solidFill>
                <a:schemeClr val="bg1"/>
              </a:solidFill>
            </a:endParaRPr>
          </a:p>
        </p:txBody>
      </p:sp>
      <p:cxnSp>
        <p:nvCxnSpPr>
          <p:cNvPr id="43" name="Conector reto 42"/>
          <p:cNvCxnSpPr/>
          <p:nvPr/>
        </p:nvCxnSpPr>
        <p:spPr>
          <a:xfrm>
            <a:off x="5267325" y="3943350"/>
            <a:ext cx="304800" cy="409575"/>
          </a:xfrm>
          <a:prstGeom prst="line">
            <a:avLst/>
          </a:prstGeom>
          <a:ln w="15875" cmpd="sng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64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9363" y="2981325"/>
            <a:ext cx="97631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65" name="CaixaDeTexto 48"/>
          <p:cNvSpPr txBox="1">
            <a:spLocks noChangeArrowheads="1"/>
          </p:cNvSpPr>
          <p:nvPr/>
        </p:nvSpPr>
        <p:spPr bwMode="auto">
          <a:xfrm>
            <a:off x="5734050" y="3228975"/>
            <a:ext cx="2219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Indicadores</a:t>
            </a:r>
          </a:p>
          <a:p>
            <a:pPr algn="ctr"/>
            <a:r>
              <a:rPr lang="en-US" sz="1000">
                <a:solidFill>
                  <a:schemeClr val="bg1"/>
                </a:solidFill>
              </a:rPr>
              <a:t>de resultado</a:t>
            </a:r>
            <a:endParaRPr lang="pt-BR" sz="1000">
              <a:solidFill>
                <a:schemeClr val="bg1"/>
              </a:solidFill>
            </a:endParaRPr>
          </a:p>
        </p:txBody>
      </p:sp>
      <p:cxnSp>
        <p:nvCxnSpPr>
          <p:cNvPr id="50" name="Conector reto 49"/>
          <p:cNvCxnSpPr/>
          <p:nvPr/>
        </p:nvCxnSpPr>
        <p:spPr>
          <a:xfrm flipV="1">
            <a:off x="6286500" y="3914775"/>
            <a:ext cx="342900" cy="485775"/>
          </a:xfrm>
          <a:prstGeom prst="line">
            <a:avLst/>
          </a:prstGeom>
          <a:ln w="15875" cmpd="sng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67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96138" y="4333875"/>
            <a:ext cx="97631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68" name="CaixaDeTexto 52"/>
          <p:cNvSpPr txBox="1">
            <a:spLocks noChangeArrowheads="1"/>
          </p:cNvSpPr>
          <p:nvPr/>
        </p:nvSpPr>
        <p:spPr bwMode="auto">
          <a:xfrm>
            <a:off x="6981825" y="4638675"/>
            <a:ext cx="14478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tempo</a:t>
            </a:r>
            <a:endParaRPr lang="pt-BR" sz="1000">
              <a:solidFill>
                <a:schemeClr val="bg1"/>
              </a:solidFill>
            </a:endParaRPr>
          </a:p>
        </p:txBody>
      </p:sp>
      <p:cxnSp>
        <p:nvCxnSpPr>
          <p:cNvPr id="54" name="Conector reto 53"/>
          <p:cNvCxnSpPr/>
          <p:nvPr/>
        </p:nvCxnSpPr>
        <p:spPr>
          <a:xfrm>
            <a:off x="7077075" y="3962400"/>
            <a:ext cx="304800" cy="409575"/>
          </a:xfrm>
          <a:prstGeom prst="line">
            <a:avLst/>
          </a:prstGeom>
          <a:ln w="15875" cmpd="sng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ktangel 62"/>
          <p:cNvSpPr>
            <a:spLocks noChangeArrowheads="1"/>
          </p:cNvSpPr>
          <p:nvPr/>
        </p:nvSpPr>
        <p:spPr bwMode="auto">
          <a:xfrm rot="10800000" flipV="1"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3F3F3"/>
              </a:gs>
              <a:gs pos="48000">
                <a:srgbClr val="F3F3F3"/>
              </a:gs>
              <a:gs pos="69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5" name="Arredondar Retângulo em um Canto Diagonal 64"/>
          <p:cNvSpPr/>
          <p:nvPr/>
        </p:nvSpPr>
        <p:spPr>
          <a:xfrm>
            <a:off x="200025" y="1200150"/>
            <a:ext cx="8734425" cy="5372100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600" dirty="0">
              <a:ln w="3175"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364" name="Rektangel 39"/>
          <p:cNvSpPr>
            <a:spLocks noChangeArrowheads="1"/>
          </p:cNvSpPr>
          <p:nvPr/>
        </p:nvSpPr>
        <p:spPr bwMode="auto">
          <a:xfrm rot="2700000">
            <a:off x="1747838" y="5291138"/>
            <a:ext cx="15462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6575" y="38100"/>
            <a:ext cx="276225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8" y="1905000"/>
            <a:ext cx="8181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563" y="1504950"/>
            <a:ext cx="34448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CaixaDeTexto 65"/>
          <p:cNvSpPr txBox="1"/>
          <p:nvPr/>
        </p:nvSpPr>
        <p:spPr>
          <a:xfrm>
            <a:off x="962025" y="1495425"/>
            <a:ext cx="44577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Contato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</a:t>
            </a:r>
            <a:endParaRPr lang="pt-BR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5369" name="AutoShape 2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5370" name="AutoShape 4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pic>
        <p:nvPicPr>
          <p:cNvPr id="15371" name="Picture 12" descr="http://www.marketingdigitalconsultor.com.br/wp-content/uploads/2012/05/contato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99125" y="41783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aixaDeTexto 12"/>
          <p:cNvSpPr txBox="1"/>
          <p:nvPr/>
        </p:nvSpPr>
        <p:spPr>
          <a:xfrm>
            <a:off x="990600" y="3076575"/>
            <a:ext cx="3533775" cy="2924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Michelle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Bis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 </a:t>
            </a:r>
          </a:p>
          <a:p>
            <a:pPr>
              <a:defRPr/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+55 11  </a:t>
            </a:r>
            <a:r>
              <a:rPr lang="pt-BR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4319-3877 | 99344-3877</a:t>
            </a:r>
            <a:r>
              <a:rPr lang="pt-BR" sz="1400" dirty="0">
                <a:cs typeface="+mn-cs"/>
              </a:rPr>
              <a:t> 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  <a:p>
            <a:pPr>
              <a:defRPr/>
            </a:pP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skype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: michelle.bis</a:t>
            </a:r>
          </a:p>
          <a:p>
            <a:pPr>
              <a:defRPr/>
            </a:pP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  <a:p>
            <a:pPr>
              <a:defRPr/>
            </a:pP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  <a:p>
            <a:pPr>
              <a:defRPr/>
            </a:pP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Fabricio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Lima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  <a:p>
            <a:pPr>
              <a:defRPr/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+55 11  97647-5069</a:t>
            </a:r>
          </a:p>
          <a:p>
            <a:pPr>
              <a:defRPr/>
            </a:pP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skype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: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fabricio.dash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  <a:p>
            <a:pPr>
              <a:defRPr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  <a:p>
            <a:pPr>
              <a:defRPr/>
            </a:pPr>
            <a:r>
              <a:rPr lang="pt-BR" dirty="0">
                <a:cs typeface="+mn-cs"/>
                <a:hlinkClick r:id="rId7"/>
              </a:rPr>
              <a:t>f2way.dashboard@gmail.com</a:t>
            </a:r>
            <a:endParaRPr lang="pt-BR" dirty="0">
              <a:cs typeface="+mn-cs"/>
            </a:endParaRPr>
          </a:p>
          <a:p>
            <a:pPr>
              <a:defRPr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  <a:hlinkClick r:id="rId8"/>
              </a:rPr>
              <a:t>www.f2way.com.br/dashboard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  <a:hlinkClick r:id="rId8"/>
              </a:rPr>
              <a:t>/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  <a:p>
            <a:pPr>
              <a:defRPr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ktangel 62"/>
          <p:cNvSpPr>
            <a:spLocks noChangeArrowheads="1"/>
          </p:cNvSpPr>
          <p:nvPr/>
        </p:nvSpPr>
        <p:spPr bwMode="auto">
          <a:xfrm rot="10800000" flipV="1"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3F3F3"/>
              </a:gs>
              <a:gs pos="48000">
                <a:srgbClr val="F3F3F3"/>
              </a:gs>
              <a:gs pos="69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5" name="Arredondar Retângulo em um Canto Diagonal 64"/>
          <p:cNvSpPr/>
          <p:nvPr/>
        </p:nvSpPr>
        <p:spPr>
          <a:xfrm>
            <a:off x="133350" y="1190625"/>
            <a:ext cx="8734425" cy="5372100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400" dirty="0">
              <a:ln w="3175"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52" name="Rektangel 39"/>
          <p:cNvSpPr>
            <a:spLocks noChangeArrowheads="1"/>
          </p:cNvSpPr>
          <p:nvPr/>
        </p:nvSpPr>
        <p:spPr bwMode="auto">
          <a:xfrm rot="2700000">
            <a:off x="1358901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2053" name="Rektangel 44"/>
          <p:cNvSpPr>
            <a:spLocks noChangeArrowheads="1"/>
          </p:cNvSpPr>
          <p:nvPr/>
        </p:nvSpPr>
        <p:spPr bwMode="auto">
          <a:xfrm rot="2700000">
            <a:off x="4437063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2054" name="Rektangel 46"/>
          <p:cNvSpPr>
            <a:spLocks noChangeArrowheads="1"/>
          </p:cNvSpPr>
          <p:nvPr/>
        </p:nvSpPr>
        <p:spPr bwMode="auto">
          <a:xfrm rot="2700000">
            <a:off x="6007101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205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6575" y="38100"/>
            <a:ext cx="276225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8" y="1905000"/>
            <a:ext cx="8181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563" y="1504950"/>
            <a:ext cx="34448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CaixaDeTexto 65"/>
          <p:cNvSpPr txBox="1"/>
          <p:nvPr/>
        </p:nvSpPr>
        <p:spPr>
          <a:xfrm>
            <a:off x="962025" y="1495425"/>
            <a:ext cx="44577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Como surgiu o Dashboard View:</a:t>
            </a:r>
            <a:endParaRPr lang="pt-BR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68" name="CaixaDeTexto 67"/>
          <p:cNvSpPr txBox="1"/>
          <p:nvPr/>
        </p:nvSpPr>
        <p:spPr>
          <a:xfrm>
            <a:off x="447675" y="2371725"/>
            <a:ext cx="81057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Frases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de </a:t>
            </a: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Empreendedores</a:t>
            </a:r>
            <a:endParaRPr lang="pt-BR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CaixaDeTexto 68"/>
          <p:cNvSpPr txBox="1"/>
          <p:nvPr/>
        </p:nvSpPr>
        <p:spPr>
          <a:xfrm>
            <a:off x="381000" y="2943225"/>
            <a:ext cx="21621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“Quero ver minha empresa em uma única tela…”</a:t>
            </a:r>
          </a:p>
        </p:txBody>
      </p:sp>
      <p:sp>
        <p:nvSpPr>
          <p:cNvPr id="70" name="CaixaDeTexto 69"/>
          <p:cNvSpPr txBox="1"/>
          <p:nvPr/>
        </p:nvSpPr>
        <p:spPr>
          <a:xfrm>
            <a:off x="476250" y="4800600"/>
            <a:ext cx="21621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“Quero saber onde esta o problema...”</a:t>
            </a:r>
          </a:p>
        </p:txBody>
      </p:sp>
      <p:sp>
        <p:nvSpPr>
          <p:cNvPr id="71" name="CaixaDeTexto 70"/>
          <p:cNvSpPr txBox="1"/>
          <p:nvPr/>
        </p:nvSpPr>
        <p:spPr>
          <a:xfrm>
            <a:off x="6191250" y="2943225"/>
            <a:ext cx="249555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“Não tenho tempo de ver folhas e mais folhas de relatórios, preciso de algo simples...”</a:t>
            </a:r>
          </a:p>
        </p:txBody>
      </p:sp>
      <p:sp>
        <p:nvSpPr>
          <p:cNvPr id="72" name="CaixaDeTexto 71"/>
          <p:cNvSpPr txBox="1"/>
          <p:nvPr/>
        </p:nvSpPr>
        <p:spPr>
          <a:xfrm>
            <a:off x="6229350" y="4667250"/>
            <a:ext cx="2495550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“Gostaria de ter um painel de controle que me desse as informações em tempo real…”</a:t>
            </a:r>
          </a:p>
        </p:txBody>
      </p:sp>
      <p:pic>
        <p:nvPicPr>
          <p:cNvPr id="206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8" y="4067175"/>
            <a:ext cx="81819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5" descr="http://www.afif.com.br/wp-content/uploads/2012/05/Empres%C3%A1rio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95550" y="3011488"/>
            <a:ext cx="3686175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CaixaDeTexto 73"/>
          <p:cNvSpPr txBox="1"/>
          <p:nvPr/>
        </p:nvSpPr>
        <p:spPr>
          <a:xfrm>
            <a:off x="133350" y="5610225"/>
            <a:ext cx="87344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“Soluções de BI requerem alto investimento, </a:t>
            </a:r>
          </a:p>
          <a:p>
            <a:pPr algn="ctr">
              <a:defRPr/>
            </a:pPr>
            <a:r>
              <a:rPr lang="pt-BR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com entrega demorada e de difícil manipulação…”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ktangel 62"/>
          <p:cNvSpPr>
            <a:spLocks noChangeArrowheads="1"/>
          </p:cNvSpPr>
          <p:nvPr/>
        </p:nvSpPr>
        <p:spPr bwMode="auto">
          <a:xfrm rot="10800000" flipV="1"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3F3F3"/>
              </a:gs>
              <a:gs pos="48000">
                <a:srgbClr val="F3F3F3"/>
              </a:gs>
              <a:gs pos="69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5" name="Arredondar Retângulo em um Canto Diagonal 64"/>
          <p:cNvSpPr/>
          <p:nvPr/>
        </p:nvSpPr>
        <p:spPr>
          <a:xfrm>
            <a:off x="161925" y="1181100"/>
            <a:ext cx="8734425" cy="5372100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400" dirty="0">
              <a:ln w="3175"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76" name="Rektangel 39"/>
          <p:cNvSpPr>
            <a:spLocks noChangeArrowheads="1"/>
          </p:cNvSpPr>
          <p:nvPr/>
        </p:nvSpPr>
        <p:spPr bwMode="auto">
          <a:xfrm rot="2700000">
            <a:off x="1358901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3077" name="Rektangel 44"/>
          <p:cNvSpPr>
            <a:spLocks noChangeArrowheads="1"/>
          </p:cNvSpPr>
          <p:nvPr/>
        </p:nvSpPr>
        <p:spPr bwMode="auto">
          <a:xfrm rot="2700000">
            <a:off x="4437063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3078" name="Rektangel 46"/>
          <p:cNvSpPr>
            <a:spLocks noChangeArrowheads="1"/>
          </p:cNvSpPr>
          <p:nvPr/>
        </p:nvSpPr>
        <p:spPr bwMode="auto">
          <a:xfrm rot="2700000">
            <a:off x="6007101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6575" y="38100"/>
            <a:ext cx="276225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8" y="1905000"/>
            <a:ext cx="8181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563" y="1504950"/>
            <a:ext cx="34448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CaixaDeTexto 65"/>
          <p:cNvSpPr txBox="1"/>
          <p:nvPr/>
        </p:nvSpPr>
        <p:spPr>
          <a:xfrm>
            <a:off x="962025" y="1495425"/>
            <a:ext cx="44577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 que são </a:t>
            </a:r>
            <a:r>
              <a:rPr lang="pt-BR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Dashboards</a:t>
            </a:r>
            <a:r>
              <a:rPr lang="pt-B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?</a:t>
            </a:r>
          </a:p>
        </p:txBody>
      </p:sp>
      <p:sp>
        <p:nvSpPr>
          <p:cNvPr id="69" name="CaixaDeTexto 68"/>
          <p:cNvSpPr txBox="1"/>
          <p:nvPr/>
        </p:nvSpPr>
        <p:spPr>
          <a:xfrm>
            <a:off x="381000" y="2466975"/>
            <a:ext cx="3895725" cy="156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Dashboards </a:t>
            </a:r>
            <a:r>
              <a:rPr lang="pt-BR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são indicadores visuais também chamados de </a:t>
            </a:r>
            <a:r>
              <a:rPr lang="pt-BR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KPI's</a:t>
            </a:r>
            <a:r>
              <a:rPr lang="pt-BR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 (</a:t>
            </a:r>
            <a:r>
              <a:rPr lang="pt-BR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Key</a:t>
            </a:r>
            <a:r>
              <a:rPr lang="pt-BR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Performance </a:t>
            </a:r>
            <a:r>
              <a:rPr lang="pt-BR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Indicator</a:t>
            </a:r>
            <a:r>
              <a:rPr lang="pt-BR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) que alinhado a estratégia da empresa permitem que os gestores monitorem continuamente o desempenho dos negócios, investimentos, performance ou recursos.</a:t>
            </a:r>
          </a:p>
        </p:txBody>
      </p:sp>
      <p:sp>
        <p:nvSpPr>
          <p:cNvPr id="3084" name="AutoShape 2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3085" name="AutoShape 4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43450" y="3697288"/>
            <a:ext cx="3600450" cy="27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CaixaDeTexto 14"/>
          <p:cNvSpPr txBox="1"/>
          <p:nvPr/>
        </p:nvSpPr>
        <p:spPr>
          <a:xfrm>
            <a:off x="4581525" y="2457450"/>
            <a:ext cx="3895725" cy="962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pt-BR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</a:t>
            </a:r>
            <a:r>
              <a:rPr lang="pt-BR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Dashboard</a:t>
            </a:r>
            <a:r>
              <a:rPr lang="pt-BR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pt-BR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View</a:t>
            </a:r>
            <a:r>
              <a:rPr lang="pt-BR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explora tudo isso com uma interface visualmente agradável, entregando as informações de uma forma rápida e segura.</a:t>
            </a:r>
          </a:p>
        </p:txBody>
      </p:sp>
      <p:pic>
        <p:nvPicPr>
          <p:cNvPr id="308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57700" y="2463800"/>
            <a:ext cx="46038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ktangel 62"/>
          <p:cNvSpPr>
            <a:spLocks noChangeArrowheads="1"/>
          </p:cNvSpPr>
          <p:nvPr/>
        </p:nvSpPr>
        <p:spPr bwMode="auto">
          <a:xfrm rot="10800000" flipV="1"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3F3F3"/>
              </a:gs>
              <a:gs pos="48000">
                <a:srgbClr val="F3F3F3"/>
              </a:gs>
              <a:gs pos="69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5" name="Arredondar Retângulo em um Canto Diagonal 64"/>
          <p:cNvSpPr/>
          <p:nvPr/>
        </p:nvSpPr>
        <p:spPr>
          <a:xfrm>
            <a:off x="161925" y="1190625"/>
            <a:ext cx="8734425" cy="5372100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400" dirty="0">
              <a:ln w="3175"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00" name="Rektangel 39"/>
          <p:cNvSpPr>
            <a:spLocks noChangeArrowheads="1"/>
          </p:cNvSpPr>
          <p:nvPr/>
        </p:nvSpPr>
        <p:spPr bwMode="auto">
          <a:xfrm rot="2700000">
            <a:off x="1358901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4101" name="Rektangel 44"/>
          <p:cNvSpPr>
            <a:spLocks noChangeArrowheads="1"/>
          </p:cNvSpPr>
          <p:nvPr/>
        </p:nvSpPr>
        <p:spPr bwMode="auto">
          <a:xfrm rot="2700000">
            <a:off x="4437063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4102" name="Rektangel 46"/>
          <p:cNvSpPr>
            <a:spLocks noChangeArrowheads="1"/>
          </p:cNvSpPr>
          <p:nvPr/>
        </p:nvSpPr>
        <p:spPr bwMode="auto">
          <a:xfrm rot="2700000">
            <a:off x="6007101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410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6575" y="38100"/>
            <a:ext cx="276225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8" y="1905000"/>
            <a:ext cx="8181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563" y="1504950"/>
            <a:ext cx="34448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CaixaDeTexto 65"/>
          <p:cNvSpPr txBox="1"/>
          <p:nvPr/>
        </p:nvSpPr>
        <p:spPr>
          <a:xfrm>
            <a:off x="962025" y="1495425"/>
            <a:ext cx="44577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Objetivo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</a:t>
            </a:r>
            <a:endParaRPr lang="pt-BR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69" name="CaixaDeTexto 68"/>
          <p:cNvSpPr txBox="1"/>
          <p:nvPr/>
        </p:nvSpPr>
        <p:spPr>
          <a:xfrm>
            <a:off x="381000" y="2466975"/>
            <a:ext cx="4743450" cy="2184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   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Criar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uma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ferramenta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integrada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ao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ERP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que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transforme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os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dados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em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informação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,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dosponibilizando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em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tempo real e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em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qualquer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lugar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ou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dispositivo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.</a:t>
            </a:r>
          </a:p>
          <a:p>
            <a:pPr>
              <a:lnSpc>
                <a:spcPct val="150000"/>
              </a:lnSpc>
              <a:defRPr/>
            </a:pP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/>
            </a:r>
            <a:b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    Interface de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utilização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 e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gerenciamento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simples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onde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a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própria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empresa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tenha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condições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de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customização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com 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baixo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custo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de implantação e manutenção.</a:t>
            </a:r>
            <a:endParaRPr lang="pt-BR" sz="13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108" name="AutoShape 2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4109" name="AutoShape 4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pic>
        <p:nvPicPr>
          <p:cNvPr id="4110" name="Picture 6" descr="http://1.bp.blogspot.com/-VdcAyjgErWI/UVNOw97HvoI/AAAAAAAAAqU/hw6AiDhQd0k/s1600/ALVO%2BDA%2BADORA%C3%87%C3%83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29275" y="3333750"/>
            <a:ext cx="2828925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38" descr="https://encrypted-tbn2.gstatic.com/images?q=tbn:ANd9GcReqoMl3FpcIEuAGsLS4iyLQa9HAfL_87lL4y0KSgvEOnFY_Fa2"/>
          <p:cNvPicPr>
            <a:picLocks noChangeAspect="1" noChangeArrowheads="1"/>
          </p:cNvPicPr>
          <p:nvPr/>
        </p:nvPicPr>
        <p:blipFill>
          <a:blip r:embed="rId7" cstate="print">
            <a:lum bright="70000" contrast="14000"/>
          </a:blip>
          <a:srcRect/>
          <a:stretch>
            <a:fillRect/>
          </a:stretch>
        </p:blipFill>
        <p:spPr bwMode="auto">
          <a:xfrm>
            <a:off x="393700" y="2590800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38" descr="https://encrypted-tbn2.gstatic.com/images?q=tbn:ANd9GcReqoMl3FpcIEuAGsLS4iyLQa9HAfL_87lL4y0KSgvEOnFY_Fa2"/>
          <p:cNvPicPr>
            <a:picLocks noChangeAspect="1" noChangeArrowheads="1"/>
          </p:cNvPicPr>
          <p:nvPr/>
        </p:nvPicPr>
        <p:blipFill>
          <a:blip r:embed="rId7" cstate="print">
            <a:lum bright="70000" contrast="14000"/>
          </a:blip>
          <a:srcRect/>
          <a:stretch>
            <a:fillRect/>
          </a:stretch>
        </p:blipFill>
        <p:spPr bwMode="auto">
          <a:xfrm>
            <a:off x="393700" y="37814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8" y="3573463"/>
            <a:ext cx="4710112" cy="6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ktangel 62"/>
          <p:cNvSpPr>
            <a:spLocks noChangeArrowheads="1"/>
          </p:cNvSpPr>
          <p:nvPr/>
        </p:nvSpPr>
        <p:spPr bwMode="auto">
          <a:xfrm rot="10800000" flipV="1"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3F3F3"/>
              </a:gs>
              <a:gs pos="48000">
                <a:srgbClr val="F3F3F3"/>
              </a:gs>
              <a:gs pos="69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5" name="Arredondar Retângulo em um Canto Diagonal 64"/>
          <p:cNvSpPr/>
          <p:nvPr/>
        </p:nvSpPr>
        <p:spPr>
          <a:xfrm>
            <a:off x="161925" y="1190625"/>
            <a:ext cx="8734425" cy="5372100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400" dirty="0">
              <a:ln w="3175"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6575" y="38100"/>
            <a:ext cx="276225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8" y="1905000"/>
            <a:ext cx="8181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563" y="1504950"/>
            <a:ext cx="34448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CaixaDeTexto 65"/>
          <p:cNvSpPr txBox="1"/>
          <p:nvPr/>
        </p:nvSpPr>
        <p:spPr>
          <a:xfrm>
            <a:off x="962025" y="1495425"/>
            <a:ext cx="44577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Topologia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de </a:t>
            </a: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Funcionamento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</a:t>
            </a:r>
            <a:endParaRPr lang="pt-BR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69" name="CaixaDeTexto 68"/>
          <p:cNvSpPr txBox="1"/>
          <p:nvPr/>
        </p:nvSpPr>
        <p:spPr>
          <a:xfrm>
            <a:off x="380999" y="2305050"/>
            <a:ext cx="8277225" cy="382092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SAAS (Software como Serviço)</a:t>
            </a:r>
            <a:endParaRPr lang="pt-BR" sz="1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129" name="AutoShape 2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5130" name="AutoShape 4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grpSp>
        <p:nvGrpSpPr>
          <p:cNvPr id="5131" name="Grupo 42"/>
          <p:cNvGrpSpPr>
            <a:grpSpLocks/>
          </p:cNvGrpSpPr>
          <p:nvPr/>
        </p:nvGrpSpPr>
        <p:grpSpPr bwMode="auto">
          <a:xfrm>
            <a:off x="4089400" y="2849563"/>
            <a:ext cx="4495800" cy="2886075"/>
            <a:chOff x="2232025" y="2449512"/>
            <a:chExt cx="4495800" cy="2886076"/>
          </a:xfrm>
        </p:grpSpPr>
        <p:pic>
          <p:nvPicPr>
            <p:cNvPr id="5137" name="Picture 45" descr="http://127.0.0.1:8887/f2way/imagens/topologia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32025" y="2449512"/>
              <a:ext cx="4495800" cy="2886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" name="Retângulo 41"/>
            <p:cNvSpPr/>
            <p:nvPr/>
          </p:nvSpPr>
          <p:spPr>
            <a:xfrm>
              <a:off x="2657475" y="2495549"/>
              <a:ext cx="771525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sp>
        <p:nvSpPr>
          <p:cNvPr id="44" name="CaixaDeTexto 43"/>
          <p:cNvSpPr txBox="1"/>
          <p:nvPr/>
        </p:nvSpPr>
        <p:spPr>
          <a:xfrm>
            <a:off x="561975" y="2800350"/>
            <a:ext cx="367665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Conexão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segura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com o database (VPN e Firewall IP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Fixo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);</a:t>
            </a:r>
          </a:p>
          <a:p>
            <a:pPr>
              <a:lnSpc>
                <a:spcPct val="150000"/>
              </a:lnSpc>
              <a:defRPr/>
            </a:pP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Facilita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o suporte remoto;</a:t>
            </a:r>
          </a:p>
          <a:p>
            <a:pPr>
              <a:lnSpc>
                <a:spcPct val="150000"/>
              </a:lnSpc>
              <a:defRPr/>
            </a:pP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Permite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ativação “plug and play”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reduzindo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o tempo de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implantação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;</a:t>
            </a:r>
          </a:p>
          <a:p>
            <a:pPr>
              <a:lnSpc>
                <a:spcPct val="150000"/>
              </a:lnSpc>
              <a:defRPr/>
            </a:pPr>
            <a:endParaRPr lang="en-US" sz="1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just">
              <a:lnSpc>
                <a:spcPct val="150000"/>
              </a:lnSpc>
              <a:defRPr/>
            </a:pPr>
            <a:r>
              <a:rPr lang="pt-BR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Esta Topologia proporciona redução de custos com revisões internas de Infraestrutura, investimento em hardware ou compra/disponibilidade de servidores para entrega do serviço. </a:t>
            </a:r>
            <a:endParaRPr lang="en-US" sz="1200" dirty="0" err="1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150000"/>
              </a:lnSpc>
              <a:defRPr/>
            </a:pPr>
            <a:endParaRPr lang="en-US" sz="1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150000"/>
              </a:lnSpc>
              <a:defRPr/>
            </a:pPr>
            <a:endParaRPr lang="en-US" sz="1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150000"/>
              </a:lnSpc>
              <a:defRPr/>
            </a:pPr>
            <a:endParaRPr lang="en-US" sz="1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5133" name="Picture 38" descr="https://encrypted-tbn2.gstatic.com/images?q=tbn:ANd9GcReqoMl3FpcIEuAGsLS4iyLQa9HAfL_87lL4y0KSgvEOnFY_Fa2"/>
          <p:cNvPicPr>
            <a:picLocks noChangeAspect="1" noChangeArrowheads="1"/>
          </p:cNvPicPr>
          <p:nvPr/>
        </p:nvPicPr>
        <p:blipFill>
          <a:blip r:embed="rId7" cstate="print">
            <a:lum bright="70000" contrast="14000"/>
          </a:blip>
          <a:srcRect/>
          <a:stretch>
            <a:fillRect/>
          </a:stretch>
        </p:blipFill>
        <p:spPr bwMode="auto">
          <a:xfrm>
            <a:off x="393700" y="29051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Picture 38" descr="https://encrypted-tbn2.gstatic.com/images?q=tbn:ANd9GcReqoMl3FpcIEuAGsLS4iyLQa9HAfL_87lL4y0KSgvEOnFY_Fa2"/>
          <p:cNvPicPr>
            <a:picLocks noChangeAspect="1" noChangeArrowheads="1"/>
          </p:cNvPicPr>
          <p:nvPr/>
        </p:nvPicPr>
        <p:blipFill>
          <a:blip r:embed="rId7" cstate="print">
            <a:lum bright="70000" contrast="14000"/>
          </a:blip>
          <a:srcRect/>
          <a:stretch>
            <a:fillRect/>
          </a:stretch>
        </p:blipFill>
        <p:spPr bwMode="auto">
          <a:xfrm>
            <a:off x="393700" y="31718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5" name="Picture 38" descr="https://encrypted-tbn2.gstatic.com/images?q=tbn:ANd9GcReqoMl3FpcIEuAGsLS4iyLQa9HAfL_87lL4y0KSgvEOnFY_Fa2"/>
          <p:cNvPicPr>
            <a:picLocks noChangeAspect="1" noChangeArrowheads="1"/>
          </p:cNvPicPr>
          <p:nvPr/>
        </p:nvPicPr>
        <p:blipFill>
          <a:blip r:embed="rId7" cstate="print">
            <a:lum bright="70000" contrast="14000"/>
          </a:blip>
          <a:srcRect/>
          <a:stretch>
            <a:fillRect/>
          </a:stretch>
        </p:blipFill>
        <p:spPr bwMode="auto">
          <a:xfrm>
            <a:off x="393700" y="3448050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6" name="Picture 38" descr="https://encrypted-tbn2.gstatic.com/images?q=tbn:ANd9GcReqoMl3FpcIEuAGsLS4iyLQa9HAfL_87lL4y0KSgvEOnFY_Fa2"/>
          <p:cNvPicPr>
            <a:picLocks noChangeAspect="1" noChangeArrowheads="1"/>
          </p:cNvPicPr>
          <p:nvPr/>
        </p:nvPicPr>
        <p:blipFill>
          <a:blip r:embed="rId7" cstate="print">
            <a:lum bright="70000" contrast="14000"/>
          </a:blip>
          <a:srcRect/>
          <a:stretch>
            <a:fillRect/>
          </a:stretch>
        </p:blipFill>
        <p:spPr bwMode="auto">
          <a:xfrm>
            <a:off x="393700" y="4267200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ktangel 62"/>
          <p:cNvSpPr>
            <a:spLocks noChangeArrowheads="1"/>
          </p:cNvSpPr>
          <p:nvPr/>
        </p:nvSpPr>
        <p:spPr bwMode="auto">
          <a:xfrm rot="10800000" flipV="1"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3F3F3"/>
              </a:gs>
              <a:gs pos="48000">
                <a:srgbClr val="F3F3F3"/>
              </a:gs>
              <a:gs pos="69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5" name="Arredondar Retângulo em um Canto Diagonal 64"/>
          <p:cNvSpPr/>
          <p:nvPr/>
        </p:nvSpPr>
        <p:spPr>
          <a:xfrm>
            <a:off x="161925" y="1190625"/>
            <a:ext cx="8734425" cy="5372100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400" dirty="0">
              <a:ln w="3175"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Retângulo de cantos arredondados 39"/>
          <p:cNvSpPr/>
          <p:nvPr/>
        </p:nvSpPr>
        <p:spPr>
          <a:xfrm>
            <a:off x="685800" y="4724400"/>
            <a:ext cx="7677150" cy="1104900"/>
          </a:xfrm>
          <a:prstGeom prst="roundRect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6575" y="38100"/>
            <a:ext cx="276225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8" y="1905000"/>
            <a:ext cx="8181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563" y="1504950"/>
            <a:ext cx="34448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CaixaDeTexto 65"/>
          <p:cNvSpPr txBox="1"/>
          <p:nvPr/>
        </p:nvSpPr>
        <p:spPr>
          <a:xfrm>
            <a:off x="962025" y="1495425"/>
            <a:ext cx="44577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Pacotes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</a:t>
            </a:r>
            <a:endParaRPr lang="pt-BR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6153" name="AutoShape 2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6154" name="AutoShape 4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pic>
        <p:nvPicPr>
          <p:cNvPr id="6155" name="Picture 2" descr="http://www.greenapple.com.br/pt/admin/layout/icones/caixa_produto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1825" y="2600325"/>
            <a:ext cx="1825625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2" descr="http://www.greenapple.com.br/pt/admin/layout/icones/caixa_produto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27425" y="2609850"/>
            <a:ext cx="1825625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2" descr="http://www.greenapple.com.br/pt/admin/layout/icones/caixa_produto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8275" y="2600325"/>
            <a:ext cx="1825625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8" name="CaixaDeTexto 22"/>
          <p:cNvSpPr txBox="1">
            <a:spLocks noChangeArrowheads="1"/>
          </p:cNvSpPr>
          <p:nvPr/>
        </p:nvSpPr>
        <p:spPr bwMode="auto">
          <a:xfrm>
            <a:off x="809625" y="3286125"/>
            <a:ext cx="1447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Standard</a:t>
            </a:r>
            <a:endParaRPr lang="pt-BR" sz="1600">
              <a:solidFill>
                <a:schemeClr val="bg1"/>
              </a:solidFill>
            </a:endParaRPr>
          </a:p>
        </p:txBody>
      </p:sp>
      <p:sp>
        <p:nvSpPr>
          <p:cNvPr id="6159" name="CaixaDeTexto 23"/>
          <p:cNvSpPr txBox="1">
            <a:spLocks noChangeArrowheads="1"/>
          </p:cNvSpPr>
          <p:nvPr/>
        </p:nvSpPr>
        <p:spPr bwMode="auto">
          <a:xfrm>
            <a:off x="3714750" y="3286125"/>
            <a:ext cx="14382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Professional</a:t>
            </a:r>
            <a:endParaRPr lang="pt-BR" sz="1600">
              <a:solidFill>
                <a:schemeClr val="bg1"/>
              </a:solidFill>
            </a:endParaRPr>
          </a:p>
        </p:txBody>
      </p:sp>
      <p:sp>
        <p:nvSpPr>
          <p:cNvPr id="6160" name="CaixaDeTexto 24"/>
          <p:cNvSpPr txBox="1">
            <a:spLocks noChangeArrowheads="1"/>
          </p:cNvSpPr>
          <p:nvPr/>
        </p:nvSpPr>
        <p:spPr bwMode="auto">
          <a:xfrm>
            <a:off x="6715125" y="3286125"/>
            <a:ext cx="14287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Enterprise</a:t>
            </a:r>
            <a:endParaRPr lang="pt-BR" sz="1600">
              <a:solidFill>
                <a:schemeClr val="bg1"/>
              </a:solidFill>
            </a:endParaRPr>
          </a:p>
        </p:txBody>
      </p:sp>
      <p:sp>
        <p:nvSpPr>
          <p:cNvPr id="6161" name="CaixaDeTexto 30"/>
          <p:cNvSpPr txBox="1">
            <a:spLocks noChangeArrowheads="1"/>
          </p:cNvSpPr>
          <p:nvPr/>
        </p:nvSpPr>
        <p:spPr bwMode="auto">
          <a:xfrm>
            <a:off x="809625" y="3562350"/>
            <a:ext cx="14478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/>
              <a:t>20 views</a:t>
            </a:r>
            <a:endParaRPr lang="pt-BR" sz="1400"/>
          </a:p>
        </p:txBody>
      </p:sp>
      <p:sp>
        <p:nvSpPr>
          <p:cNvPr id="6162" name="CaixaDeTexto 31"/>
          <p:cNvSpPr txBox="1">
            <a:spLocks noChangeArrowheads="1"/>
          </p:cNvSpPr>
          <p:nvPr/>
        </p:nvSpPr>
        <p:spPr bwMode="auto">
          <a:xfrm>
            <a:off x="3714750" y="3562350"/>
            <a:ext cx="14478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/>
              <a:t>35 views</a:t>
            </a:r>
            <a:endParaRPr lang="pt-BR" sz="1400"/>
          </a:p>
        </p:txBody>
      </p:sp>
      <p:sp>
        <p:nvSpPr>
          <p:cNvPr id="6163" name="CaixaDeTexto 32"/>
          <p:cNvSpPr txBox="1">
            <a:spLocks noChangeArrowheads="1"/>
          </p:cNvSpPr>
          <p:nvPr/>
        </p:nvSpPr>
        <p:spPr bwMode="auto">
          <a:xfrm>
            <a:off x="6696075" y="3552825"/>
            <a:ext cx="14478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/>
              <a:t>50 views</a:t>
            </a:r>
            <a:endParaRPr lang="pt-BR" sz="1400"/>
          </a:p>
        </p:txBody>
      </p:sp>
      <p:sp>
        <p:nvSpPr>
          <p:cNvPr id="36" name="CaixaDeTexto 35"/>
          <p:cNvSpPr txBox="1"/>
          <p:nvPr/>
        </p:nvSpPr>
        <p:spPr>
          <a:xfrm>
            <a:off x="161925" y="4819650"/>
            <a:ext cx="86868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1 VIEW         =        1 GRÁFICO         +         1 RELATÓRIO         +         1 DRILL DOWN</a:t>
            </a:r>
            <a:endParaRPr lang="pt-BR" sz="140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</p:txBody>
      </p:sp>
      <p:pic>
        <p:nvPicPr>
          <p:cNvPr id="6165" name="Picture 7" descr="http://www.maserlegal.es/lopdzaragozahuesca/wp-content/uploads/2014/01/grafico_menu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46375" y="5133975"/>
            <a:ext cx="655638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6" name="Picture 9" descr="http://t0.gstatic.com/images?q=tbn:ANd9GcT9zt8a7bMToEGjixZAc8krWpLqXjdhfl8x7RV_4xB01k1tXRx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19650" y="5143500"/>
            <a:ext cx="74295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7" name="Picture 11" descr="https://encrypted-tbn3.gstatic.com/images?q=tbn:ANd9GcQzfbGMQ5W5iJsyEuCvgwBXupL2x4B723DFrYGq_q7AbyrfVvzB_w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50075" y="5191125"/>
            <a:ext cx="83502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8" name="Picture 28" descr="https://encrypted-tbn1.gstatic.com/images?q=tbn:ANd9GcQNqsX3IYlDua7IQ4pT78z2ZAqVhjvzI696DAYfPi_O71sknIld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04075" y="2219325"/>
            <a:ext cx="43815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9" name="Picture 28" descr="https://encrypted-tbn1.gstatic.com/images?q=tbn:ANd9GcQNqsX3IYlDua7IQ4pT78z2ZAqVhjvzI696DAYfPi_O71sknIld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22750" y="2209800"/>
            <a:ext cx="43815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ktangel 62"/>
          <p:cNvSpPr>
            <a:spLocks noChangeArrowheads="1"/>
          </p:cNvSpPr>
          <p:nvPr/>
        </p:nvSpPr>
        <p:spPr bwMode="auto">
          <a:xfrm rot="10800000" flipV="1"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3F3F3"/>
              </a:gs>
              <a:gs pos="48000">
                <a:srgbClr val="F3F3F3"/>
              </a:gs>
              <a:gs pos="69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5" name="Arredondar Retângulo em um Canto Diagonal 64"/>
          <p:cNvSpPr/>
          <p:nvPr/>
        </p:nvSpPr>
        <p:spPr>
          <a:xfrm>
            <a:off x="161925" y="1190625"/>
            <a:ext cx="8734425" cy="5372100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ln w="3175"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  <a:endParaRPr lang="pt-BR" sz="1400" dirty="0">
              <a:ln w="3175"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72" name="Rektangel 39"/>
          <p:cNvSpPr>
            <a:spLocks noChangeArrowheads="1"/>
          </p:cNvSpPr>
          <p:nvPr/>
        </p:nvSpPr>
        <p:spPr bwMode="auto">
          <a:xfrm rot="2700000">
            <a:off x="1358901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7173" name="Rektangel 44"/>
          <p:cNvSpPr>
            <a:spLocks noChangeArrowheads="1"/>
          </p:cNvSpPr>
          <p:nvPr/>
        </p:nvSpPr>
        <p:spPr bwMode="auto">
          <a:xfrm rot="2700000">
            <a:off x="4437063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7174" name="Rektangel 46"/>
          <p:cNvSpPr>
            <a:spLocks noChangeArrowheads="1"/>
          </p:cNvSpPr>
          <p:nvPr/>
        </p:nvSpPr>
        <p:spPr bwMode="auto">
          <a:xfrm rot="2700000">
            <a:off x="6007101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717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6575" y="38100"/>
            <a:ext cx="276225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8" y="1905000"/>
            <a:ext cx="8181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563" y="1504950"/>
            <a:ext cx="34448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CaixaDeTexto 65"/>
          <p:cNvSpPr txBox="1"/>
          <p:nvPr/>
        </p:nvSpPr>
        <p:spPr>
          <a:xfrm>
            <a:off x="962025" y="1495425"/>
            <a:ext cx="44577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Screenshots:</a:t>
            </a:r>
            <a:endParaRPr lang="pt-BR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7179" name="AutoShape 2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7180" name="AutoShape 4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pic>
        <p:nvPicPr>
          <p:cNvPr id="7181" name="Picture 19" descr="http://l.rgbimg.com/cache1nCdl1/users/l/le/leocub/600/mgUn8lq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28825" y="2039938"/>
            <a:ext cx="5124450" cy="448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81275" y="2665413"/>
            <a:ext cx="3971925" cy="223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3" name="CaixaDeTexto 15"/>
          <p:cNvSpPr txBox="1">
            <a:spLocks noChangeArrowheads="1"/>
          </p:cNvSpPr>
          <p:nvPr/>
        </p:nvSpPr>
        <p:spPr bwMode="auto">
          <a:xfrm>
            <a:off x="361950" y="28384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CLIENTES</a:t>
            </a:r>
            <a:endParaRPr lang="pt-BR" sz="2400" b="1">
              <a:solidFill>
                <a:srgbClr val="F7F7F7"/>
              </a:solidFill>
            </a:endParaRPr>
          </a:p>
        </p:txBody>
      </p:sp>
      <p:sp>
        <p:nvSpPr>
          <p:cNvPr id="7184" name="CaixaDeTexto 16"/>
          <p:cNvSpPr txBox="1">
            <a:spLocks noChangeArrowheads="1"/>
          </p:cNvSpPr>
          <p:nvPr/>
        </p:nvSpPr>
        <p:spPr bwMode="auto">
          <a:xfrm rot="5400000">
            <a:off x="-171450" y="4981575"/>
            <a:ext cx="30575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FORNECEDORES</a:t>
            </a:r>
            <a:endParaRPr lang="pt-BR" sz="2400" b="1">
              <a:solidFill>
                <a:srgbClr val="F7F7F7"/>
              </a:solidFill>
            </a:endParaRPr>
          </a:p>
        </p:txBody>
      </p:sp>
      <p:sp>
        <p:nvSpPr>
          <p:cNvPr id="7185" name="CaixaDeTexto 17"/>
          <p:cNvSpPr txBox="1">
            <a:spLocks noChangeArrowheads="1"/>
          </p:cNvSpPr>
          <p:nvPr/>
        </p:nvSpPr>
        <p:spPr bwMode="auto">
          <a:xfrm>
            <a:off x="6419850" y="5838825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VENDAS</a:t>
            </a:r>
            <a:endParaRPr lang="pt-BR" sz="2400" b="1">
              <a:solidFill>
                <a:srgbClr val="F7F7F7"/>
              </a:solidFill>
            </a:endParaRPr>
          </a:p>
        </p:txBody>
      </p:sp>
      <p:sp>
        <p:nvSpPr>
          <p:cNvPr id="7186" name="CaixaDeTexto 18"/>
          <p:cNvSpPr txBox="1">
            <a:spLocks noChangeArrowheads="1"/>
          </p:cNvSpPr>
          <p:nvPr/>
        </p:nvSpPr>
        <p:spPr bwMode="auto">
          <a:xfrm>
            <a:off x="7067550" y="23050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CUSTO</a:t>
            </a:r>
            <a:endParaRPr lang="pt-BR" sz="2400" b="1">
              <a:solidFill>
                <a:srgbClr val="F7F7F7"/>
              </a:solidFill>
            </a:endParaRPr>
          </a:p>
        </p:txBody>
      </p:sp>
      <p:sp>
        <p:nvSpPr>
          <p:cNvPr id="7187" name="CaixaDeTexto 19"/>
          <p:cNvSpPr txBox="1">
            <a:spLocks noChangeArrowheads="1"/>
          </p:cNvSpPr>
          <p:nvPr/>
        </p:nvSpPr>
        <p:spPr bwMode="auto">
          <a:xfrm rot="5400000">
            <a:off x="7400925" y="4362450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META</a:t>
            </a:r>
            <a:endParaRPr lang="pt-BR" sz="2400" b="1">
              <a:solidFill>
                <a:srgbClr val="F7F7F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ktangel 62"/>
          <p:cNvSpPr>
            <a:spLocks noChangeArrowheads="1"/>
          </p:cNvSpPr>
          <p:nvPr/>
        </p:nvSpPr>
        <p:spPr bwMode="auto">
          <a:xfrm rot="10800000" flipV="1"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3F3F3"/>
              </a:gs>
              <a:gs pos="48000">
                <a:srgbClr val="F3F3F3"/>
              </a:gs>
              <a:gs pos="69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5" name="Arredondar Retângulo em um Canto Diagonal 64"/>
          <p:cNvSpPr/>
          <p:nvPr/>
        </p:nvSpPr>
        <p:spPr>
          <a:xfrm>
            <a:off x="161925" y="1190625"/>
            <a:ext cx="8734425" cy="5372100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400" dirty="0">
              <a:ln w="3175"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196" name="Rektangel 39"/>
          <p:cNvSpPr>
            <a:spLocks noChangeArrowheads="1"/>
          </p:cNvSpPr>
          <p:nvPr/>
        </p:nvSpPr>
        <p:spPr bwMode="auto">
          <a:xfrm rot="2700000">
            <a:off x="1358901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8197" name="Rektangel 44"/>
          <p:cNvSpPr>
            <a:spLocks noChangeArrowheads="1"/>
          </p:cNvSpPr>
          <p:nvPr/>
        </p:nvSpPr>
        <p:spPr bwMode="auto">
          <a:xfrm rot="2700000">
            <a:off x="4437063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8198" name="Rektangel 46"/>
          <p:cNvSpPr>
            <a:spLocks noChangeArrowheads="1"/>
          </p:cNvSpPr>
          <p:nvPr/>
        </p:nvSpPr>
        <p:spPr bwMode="auto">
          <a:xfrm rot="2700000">
            <a:off x="6007101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819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6575" y="38100"/>
            <a:ext cx="276225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8" y="1905000"/>
            <a:ext cx="8181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563" y="1504950"/>
            <a:ext cx="34448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CaixaDeTexto 65"/>
          <p:cNvSpPr txBox="1"/>
          <p:nvPr/>
        </p:nvSpPr>
        <p:spPr>
          <a:xfrm>
            <a:off x="962025" y="1495425"/>
            <a:ext cx="44577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Screenshots:</a:t>
            </a:r>
            <a:endParaRPr lang="pt-BR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8203" name="AutoShape 2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204" name="AutoShape 4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pic>
        <p:nvPicPr>
          <p:cNvPr id="8205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76400" y="3395663"/>
            <a:ext cx="12954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49425" y="3721100"/>
            <a:ext cx="860425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7" name="CaixaDeTexto 30"/>
          <p:cNvSpPr txBox="1">
            <a:spLocks noChangeArrowheads="1"/>
          </p:cNvSpPr>
          <p:nvPr/>
        </p:nvSpPr>
        <p:spPr bwMode="auto">
          <a:xfrm>
            <a:off x="361950" y="28384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RANKING</a:t>
            </a:r>
            <a:endParaRPr lang="pt-BR" sz="2400" b="1">
              <a:solidFill>
                <a:srgbClr val="F7F7F7"/>
              </a:solidFill>
            </a:endParaRPr>
          </a:p>
        </p:txBody>
      </p:sp>
      <p:sp>
        <p:nvSpPr>
          <p:cNvPr id="8208" name="CaixaDeTexto 31"/>
          <p:cNvSpPr txBox="1">
            <a:spLocks noChangeArrowheads="1"/>
          </p:cNvSpPr>
          <p:nvPr/>
        </p:nvSpPr>
        <p:spPr bwMode="auto">
          <a:xfrm rot="5400000">
            <a:off x="-171450" y="4981575"/>
            <a:ext cx="30575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PARCEIROS</a:t>
            </a:r>
            <a:endParaRPr lang="pt-BR" sz="2400" b="1">
              <a:solidFill>
                <a:srgbClr val="F7F7F7"/>
              </a:solidFill>
            </a:endParaRPr>
          </a:p>
        </p:txBody>
      </p:sp>
      <p:sp>
        <p:nvSpPr>
          <p:cNvPr id="8209" name="CaixaDeTexto 32"/>
          <p:cNvSpPr txBox="1">
            <a:spLocks noChangeArrowheads="1"/>
          </p:cNvSpPr>
          <p:nvPr/>
        </p:nvSpPr>
        <p:spPr bwMode="auto">
          <a:xfrm>
            <a:off x="3009900" y="3324225"/>
            <a:ext cx="1714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ESTOQUE</a:t>
            </a:r>
            <a:endParaRPr lang="pt-BR" sz="2400" b="1">
              <a:solidFill>
                <a:srgbClr val="F7F7F7"/>
              </a:solidFill>
            </a:endParaRPr>
          </a:p>
        </p:txBody>
      </p:sp>
      <p:sp>
        <p:nvSpPr>
          <p:cNvPr id="8210" name="CaixaDeTexto 34"/>
          <p:cNvSpPr txBox="1">
            <a:spLocks noChangeArrowheads="1"/>
          </p:cNvSpPr>
          <p:nvPr/>
        </p:nvSpPr>
        <p:spPr bwMode="auto">
          <a:xfrm rot="5400000">
            <a:off x="7264400" y="4225925"/>
            <a:ext cx="19970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PROVISÃO</a:t>
            </a:r>
            <a:endParaRPr lang="pt-BR" sz="2400" b="1">
              <a:solidFill>
                <a:srgbClr val="F7F7F7"/>
              </a:solidFill>
            </a:endParaRPr>
          </a:p>
        </p:txBody>
      </p:sp>
      <p:pic>
        <p:nvPicPr>
          <p:cNvPr id="8211" name="Picture 4" descr="http://cdn2.ubergizmo.com/wp-content/uploads/2012/11/ipad-mini-apple-official-photo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91050" y="2203450"/>
            <a:ext cx="3541713" cy="434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2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51413" y="2581275"/>
            <a:ext cx="2297112" cy="307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ktangel 62"/>
          <p:cNvSpPr>
            <a:spLocks noChangeArrowheads="1"/>
          </p:cNvSpPr>
          <p:nvPr/>
        </p:nvSpPr>
        <p:spPr bwMode="auto">
          <a:xfrm rot="10800000" flipV="1"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3F3F3"/>
              </a:gs>
              <a:gs pos="48000">
                <a:srgbClr val="F3F3F3"/>
              </a:gs>
              <a:gs pos="69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5" name="Arredondar Retângulo em um Canto Diagonal 64"/>
          <p:cNvSpPr/>
          <p:nvPr/>
        </p:nvSpPr>
        <p:spPr>
          <a:xfrm>
            <a:off x="161925" y="1190625"/>
            <a:ext cx="8734425" cy="5372100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400" dirty="0">
              <a:ln w="3175"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220" name="Rektangel 39"/>
          <p:cNvSpPr>
            <a:spLocks noChangeArrowheads="1"/>
          </p:cNvSpPr>
          <p:nvPr/>
        </p:nvSpPr>
        <p:spPr bwMode="auto">
          <a:xfrm rot="2700000">
            <a:off x="1358901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9221" name="Rektangel 44"/>
          <p:cNvSpPr>
            <a:spLocks noChangeArrowheads="1"/>
          </p:cNvSpPr>
          <p:nvPr/>
        </p:nvSpPr>
        <p:spPr bwMode="auto">
          <a:xfrm rot="2700000">
            <a:off x="4437063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9222" name="Rektangel 46"/>
          <p:cNvSpPr>
            <a:spLocks noChangeArrowheads="1"/>
          </p:cNvSpPr>
          <p:nvPr/>
        </p:nvSpPr>
        <p:spPr bwMode="auto">
          <a:xfrm rot="2700000">
            <a:off x="6007101" y="5130800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pt-BR" sz="1400" noProof="1">
                <a:solidFill>
                  <a:srgbClr val="7F7F7F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922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6575" y="38100"/>
            <a:ext cx="276225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8" y="1905000"/>
            <a:ext cx="8181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563" y="1504950"/>
            <a:ext cx="34448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CaixaDeTexto 65"/>
          <p:cNvSpPr txBox="1"/>
          <p:nvPr/>
        </p:nvSpPr>
        <p:spPr>
          <a:xfrm>
            <a:off x="962025" y="1495425"/>
            <a:ext cx="44577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Screenshots:</a:t>
            </a:r>
            <a:endParaRPr lang="pt-BR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9227" name="AutoShape 2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9228" name="AutoShape 4" descr="data:image/jpeg;base64,/9j/4AAQSkZJRgABAQAAAQABAAD/2wCEAAkGBhQSEBIUEhEWFBUUFBcUFBcWFRUUFRQUFBQXFBQUGBQYHCYeGBojGhYWHy8gIycpLCwsGB4xNTAqNScrLSkBCQoKDgwOGg8PGiklHyQsLCwvLSwsLCw2LCwpLCwsLCwqMjQsLCwsLCwsLCwsLCwsLCwpLCwsLCwsLSksLCwvKf/AABEIANIA8QMBIgACEQEDEQH/xAAcAAEAAgIDAQAAAAAAAAAAAAAABgcEBQECAwj/xABHEAABAwICBwUFAwoEBQUAAAABAAIDBBESIQUGBzFBUWETInGBkTJCUqGxFCOSM0NicoKissHC0SRTY3MWJTTh8ERUk7PD/8QAGwEBAAIDAQEAAAAAAAAAAAAAAAQFAQIDBgf/xAA2EQACAQMBBAcHBAEFAAAAAAAAAQIDBBESBSExUSIyQWFxkbETFIGhweHwM0LR8RUGIyQ0Uv/aAAwDAQACEQMRAD8AvFERAEREAREQBERAEREAREQBERAEREAREQBERAFENcdokVGTHGBLP8N7NjvuL3DjxwjPduvdc7QtcPscIZEfv5QcHHs27jIRz4AHefAqlXuJJJJJJJJJuSTmSSd5J4q1srJVVrqcPUgXNzoeiHE2+lNdq2ckvqXtHwxExNHTum58yV4UOtVXC7FHVS+DnukafFryQtYV1V2qVNLGlY8Csc5N5yy79QteBXNcyRobPGAXAey9u7G0HdnvHC4UuVIbK3kaTjtxjkB8MIP1AV3rzl9SjSq4jw4lza1HOnmQREUIkhERAEREAREQBERAEREAREQBERAEREAREQBERAEREAXBNlytJrrXdjo+peDY9mWtP6Ulo2/Ny2hHVJRXaaylpTZS2s2mTVVUsxOTnWj6RtyYPTPxcVq12supXsYxUUorgjzrbbyzoVwuxXVZMEx2TMvpIdIZD82D+autfOOi9JS0z+0hkMb8JbcBp7pIJHeBHALMqteK+1/tsnkGD6NVPfWs6kvaLhgn2tzGC0dp9BIqC0Br/XMqYAal8rXSxscx9nBwe8MI3XBzyIO+yv1U84aSzhPUERFzNwiIgCIiAIiIAiLX1+sNNBlNUxRnk6RoPpe6w2lxNoxlJ4ismwRaEa+UH/vYfxgfNbKh0xDMLwzxyD9B7XfQrCknwZvKjUhvlFr4GYiItjkEREAREQBERAEREAUP2qy20cR8UsY9HY/6VMFCtrQ/wDek7P4Xj+ak2v60PFHG4/Sl4FPFdSu9kAXqzz50DFyAu66koYbACxa6QA4bizd54X458hu9VvtDaq1dX/08JDTvmkvHEAfhcRd3i0FWXqtswpqO0sxE8rc8bxhijPNsZNrj4nXI4WVReXkepEsLa2edbI9sw2fP7RlZUtLA3vQRuFnEkZSvHAAbgc+OVgrYUdrtfKWMkB5kI/y24h+I2afIrDj2lU5OccrRzsw/IOuq129efS0snKvShu1IlyLD0bpeKobihkDxx4Fp5FpzHmsxRWnF4ZITTWUERFgyEREAWh1o1ygoWfeHHIR3Im2xu6n4W9T5XOSi+vG07snOpqIh0ubXy5FkR4hvBzh6DqbgVZW1hLnOc4ve43c5xu5x5klQ61yo9GPE9Hs7YkqyVWvujy7X/C+Zv9YtfqqqJxSmGPhFES0Wz9p47zt/HLLcFHaSndK8MhidI8+61pc7xPTPeVt9TNTpdIykAlkLD97JbdxwM5vPoBmeAN06P0XBRx9lTxhg94+8483O3uPiuNOjKr0pMs7vaNCwXsqMVnkuzx/MlUUuzGueAXCKLpI+7vRgd9V6ybK6lti2WAuGYsZGEHmHBqs+SYlamu1jpoSRLURtcN7cQLh4tFyFI93pxW8plti8qPEEvBLJFaTSWl6DeHVEQ3hx7cWvwcPvW+YIHJTTVbaNT1hEZ+5m3dm8jvG2YY/3vA2dluWri10o3GwqmD9bE0ergAumldX6WuZiIa4kd2WNwxdO+MnDobhbRTXUlnuONWcKn/YpaH/6Sx5p8fUsJFXuiNZp6BzYa53a05IbHVZ4o+DWzdOGL1vfKwGPBAIIIIuCMwQdxBXaMsldVoun25T4NcH+cuJ2REWxxCIiAIhKhesu0qKEObT4ZXi4L7/csPVw9s9G+oXWlRnVlpgsnOpVjTWZMlekNJRwMMk0jWNHFx48ABxPQKqtdtfPtjewhi+7xtOJ3tvcD3AGj2bm1hm433BaOSeq0jUNHflkd7I3YGnefhhjy9o5ndmSL2hqhqFHRgPfaSf4rdyO+8RtO7q89457hkJ+mlab30p/JETVUuNy3R9SlnggkHIgkEEWIIyItwPzXCv/AEpqtS1BxTU7Hu3YrYXfibYrHo9R6KIgspY7jcXAyW/GSpa2rDHVeSP/AI+eeKKe0FqrUVhHYx9zjI7uxj9r3vBt1aerGzunpbOeBPL8b2jC39RhyHjmeqlQFty4kkDQSTYAEkncAMyVXV76pW3cFyRMpWkKe972YGnNNx0sRkkPRrR7T3cGj+/BVVpvWOaqdeR1m+7G0nA3y949T8lxrLp81c5f7jbtiHJnO3N28+Q4LVXVtZ2ipR1SXS9Csubl1Xpj1fU9MSYl53XN1YZIiM7Rel308rZWHNvtDg5vFp5g/wDdXY11wDzVL6t6NNRVRR2yxYn9GMzd65N8XBXSqHajjrjjjj+i3sE9L5BERVJZBVztU16MDfstO+0rx964b42H3QeD3eoHiCpzpnSYp4JJSL4GkgfE7c1vmbBfPldC+V8s0pxPcS9x5k55dOQ5KJc1dK0riy/2LYqvN1Zrox+b+xg0keGMu55eS86KifUTRxRi75HhjfEneeg3noCsytjwQsHE5lSzYrokSVksxF+wjAb0fLcA/ha8eagUoa5JHrr+493oSnyXz7PmWponRMdFSxwxDJgtfi53vPPUnNYs0l1n6Sk4KDbQdLmKmEbTZ0xIPMRtzf63DfMq2nJU455Hz23ozu66pp75Pj6sjet2vDpS6OB5ZEMi9ps6XnY7wz6/JQg1FvZFl0nmuVzQUMk8rIoWF8khwtaOJ3nwAFyTwAKqnKVR5Z7+FKla09FNYS4vn3sfaDzWRQ6UfE7FE9zHc2m1/EbneBurF0ZsghY0GqmdJJxbGcEbTyxEYneOXgu9dsppXD7p8sR4d4PbfqCL/MLurefEqp7YtW9Dy14bvz4GFoLaCyUdlWBoDhh7S3cdfK0jfd8d3PCpRojSJ0c4RvcXUTyAxxNzSuccgTxhJO/3fDdVmsGp9RR95wxx3/KMvYcsQ3t+nVbTU/W4MH2aps6B4wguzEeLLCb/AJs/Lw3dIVWnpnx5kO4sqc6bq22+L4xXquTXL+i+wUUT1U0iYX/Y5XEixdSvJuXRjfCXcXsGY5t54SVJK6vZCwvkcGtaLknkN+QzKmx3nmakdD7jIWo07rRBSD7x13n2Y2d57vL3R1NgoprDtEc5pFP91HxmeO+7/bjO7xd6cVXFXpMvLi0kBx70jiXSSE5bzm4ncrajs/C113hcu37FXVvcvTS3vn2fckOs+vE1SSwnCw7oYzkR/qv97wyHRYurGqM1c8OHdiabOmI7jbb2wt/OP4X3DxFjvdT9mTpAJKxpjj3iG9pJORmO9o/QGfO2YVpQwtY0NY0Na0ANa0AAAbgANwSveKK9nRWF+eYpWrk9dV5ZgaC1fhpI+zhZa5u9xzfI74nu4n5DcLBbJEVW3neywSwEXBNt61dZrXSRGz6qIH4Q8Od+Ftz8lmMZS3RWQ5JcWbVRDaVpjsqYRNPenOE/7bc3+t2t/aK71W0inaLsjmk64BE31mLPldV/rdrM2rnD3ObGGsDWsB7R28kuyAGeXHgrG0tKntFKccJcyBdXMPZuMHlvkasOXOJYb9IsG5rneJDR6DP5rwfpJ3ANb4C5/E65V/kpsGzH/nJY8le0cb+Ga1cspd7TifEk/VdVg2SJpqTrvDSSyGWJ5Dw1oe2xLACSe5lkctx4blauhtZ6arH3E7Xm1y3NrwOrHWcPRfOwUl2f6BlqK2F8d2shka+SQZBobngB4l263IlVt3a05J1G8MnW1xOLUEsovhERUBckN2h1vdjhvvvI7y7rf6vRV1pOwjIG8kDyvn8rrb7QNLX0hM2+UbY2fu4/61FqisDsA/SF/p/dVVeWZs9/sqj7O3gue/z3nhrGLFo6BWZsRprUMzyPbnNv1WsYB88SrjWtlnjwH0VpbHD/AMsH+7Jf1W1qumR9uyfuq72iRV7u8VVm0iUmd+eUcTGjoXEvd6gt9FaNd7RVUa9MvLVnlJH/APRGVIu+p8So/wBPpe9N8ov1S+pACVbex/QYjpZaxw78rjHGfhjYbOI5XeCD+oFURK+gtVIw3RNEBxha7zd3j8yuNrHMslltyq40VFdrMx77rhpXlM+wUQ01r/2EhZHEJC32iX4Gg78IyJJU6c4wWZHlbe2q3MtFJZZNpIQ4EOAIIsQcwQeFlUuvmpX2UmaEfcuPeb/lOJyt+iT6blPdVdeIatwic0wzH2WkhzX234H5XPGxAPit5pKka6N7JACxzSHA7rEZ3Wkoxqx3EqhVrbPrdJNc1zX5wZX2o1a+qpjG/EDTPY6KYe6Rm0XO9zd1uLXAHLfLNJVfalzXHFe4JO5t2kCw3ZE3t0N+ajujNIxU0P2QSAGN8jxc4XSMe8lrs9+VhcfCuaSv7eaOKN2HtC5rXgFze61ziMujTyFxmVvSzBJ9qOF7KNWrLSui84/O/iROXRdTLUNiewySvdhYwexle7sZywgAny55K0dVNQYqPDNUvZJUDMOOUcPSJp42yxnM52sDZeVLE2AdyQBxFnPOchz3XHsjo23W6YgXXONxPHcdw47zuKmVrqdXiVlK3hT4G/q9c6KK+OriBG9ocHO/A25+S0tTtWpRlFHPMf0Y8A9ZCD8lCNcpmMqi5rGN7QN9sknG0BhaGjf7IPmvGg0BXVFuzglwn3nAU0Y69/vkfqgqfStrVQU6knvRFnXuHNxhFEnqtp9SQcFNFCODpZS/zLQG/VaWr15q3+1WFo5QRNaP/kff6rb6O2SSOzqKhrMsxC3G8eE0o/oUq0bs+oobHsRK4Z4piZTfmA7ut/ZAR3NrT/Thnx+4VG4n1548Cq4RLVmzI56vq98k7QepJEbfNwUj0ds4rHjvPipWng0Y3jxazCP3yrTa0AWAsBuAyCwtLabhpmYp5GsHAHNzujWjNx8Fxlf1p9GmsdyOis6UelPf4ke0fswpWHFKZJ3c5HWb4YWWuP1rreyat0zouxNNF2fwBjQ0HmLDI9RmoTpba2cxTQDo+U//AJtP9QWgm2k1zt0rGdGxt/quV0VjdVOlJ48Wau6t4boryRI9LbG4XG9NO6L9F47VngDcOHmSo3U7JK1p7phkHCzy0+jmj6r2o9qFawjGY5RxDmYSR0cy1j1sVY+q2tcddGXMGB7bdpGTctvuIPFpzsfot6ju7ZZk8rz+5zgrau8JYf58CqRstr7/AJJg69qyyzqTY9VuP3kkMY6Fzz6AAfNXGijPaNZ8vI7qypLmQHRGyCnjIM8j5yOH5OP8IJcfxKcUlGyJgZGxrGN3NaA0DyC9kUSpWnU67ySYUoU+qgiIuR0KC12m/wCY1n+9b0YwBaWAkuF+a3WvMVtKVY/1AfxRMd/Nacmyp6i6TPo1m/8AZp+C9EbPWyLJjubR9FO9iFRejnYT7M5I6BzGfzBUL0qO0pIn9LHyW32KV+CqqISfykbXjleNxB/jHoulB4qEPa0Ndk+76Ms7SLe8VXWu9Ld0+XtRxv8AS7D/AAhWXpNnFQvWumuYncHB8J8XDGz+F3qptxHMDzeyKvs7ld/9/QpKQWJV+6kVIl0PSEe40xnxjcWfyVGaUpsEjh1KtHYrpXHT1NKTmxwlZf4XgNcAOjmg/tqJayxLBf7dpaqGpdj+xKa0d0qm9Z6QslcfiJcfEm5+quqePeFXGu+jbG5G/cf5LtdxzFPkVn+n6yhWlTf7l6EHoy8m7SRhIdiBILCDcOBGYNxlZWnozWh9dDG495wOBwbhwmRtu8Q0kFxuHWzAuMri6qaaEtOWXhkp9ssZK6KolEj3dlI0BrnOIOKM3GZtcZFaWslnBK25Sk463jC+pla1anyVRY4Rsc9txZ0jmgg8y1pJztllvOawNEwTUILJHQxPALoQ15Le8DcOxd6xPHqeSm8esIddu51iLG4sT0P9lBa7WKlfLIJonNeHuD7HcQbW8Msullc2lrCtNuTx5Hj7m9q0qahGOVnyLA0XomSohjlikiDXsa++E4hiFy1zeY3b1sI9S7/lal56MaGD54lVkD6a+KGqdE7mCWH8TSCt7Q6x10duzrGTNG5smF/7xs8/iU2Wy5fskn47iAtoxz0otfMsrR+r0ELsTI+/a2NxLnW42J3Xy3W3LZKvqbaVOz/qKLEOLonfRjsv3luaHaRRSWDpHQnlKwtt4uF2/NQ52deHGL+G/wBCVC6oz4S+hKEWPTaRikbijlY9tr4mua4Ac7gqudctenTYoaZxbFufIMnScw08Gdd58N+tvazrz0x+PcZr3EKMdT+HebfWvaM2IuipbPkGTnnONh5D43fIddyrOsq3yvL5Xue873ONz4dB0GS6YVwQvU29rToLEVv5lBVuZ1nmXkeZC4svQhdbKQc8nmQpJs5qXM0lCG7pA9jurezc8fvMCjxCsbZjqsWn7XK21wRCCM7HIydARkOYJUO9qRhRlq7VgkW0JSqx0lioiLyJ6MIiIAiIgKV2rU2DSRdwkhjd4lpcw/wt9VCHzq1ttejSYaeoH5tzonfqygFpP7TAP2lVDQLKsrxxNnuNl1ddtHu3eRJ9Cu7Slkj4t7w/mtdq3pL7JpCCQmzQ/C/lhf3ST0FwfJeWgdI9nO0H2X90+e5c6w0OF55LgnpaZZygqsJQfBr7M+h6kYmXHio1pygMsMjB7VsTP12HEzyuAPAlNm2sP2qiYHG8kf3b+ZLQM/MWPmtnWRWKuFicfE+dyU7atjti/Qo3WemxWlaPaFzlYg8QRwKwtUtYDRVkU4vhBwyD4o3ZPHjxHUBTbXHRPZyuy+7nJc3k2be9v7XtD9rkq7raUtcQVUtOnPB7+nKF3bqXY1+eR9G1OF7WyRkOZI0Oa4ZghwuCCtNpXRDJ2Fj23B9QeBB4EKFbLtehHaiqnWjcfuHn824n2CfhJ3cjfgcrMqKUtKtITVSJ4a5t6lnWx8UyrqnZfMXWjqIyy/5xrg4D9nI/JT3VvVyOipRCw4iSXyPIsXyOsCbcBYAAcgN+9ZwavQFIU4w3oxXva1xFRqPJF9Y9GDs3u5NJvysFSLq+SWWPtSH99gJLW4i24Fi8DERbmVd20LSghopM+9IOzbzu7I+gufJUto+nxVEI+KWMerwFyq1HGaSZPsLRVKE6kl4fBE91Q1LpKmukgmY4A0/ax4JHss5kmF+455PZkeSlc2w2lveOqqmdMUTgPWO/zWBq83sdNUo/zIZ2eNmtf/SrXUyFaa4NlNUpRxFtcV9voVe7Y5M38jpNzej4r/MSD6LGrdneko2Oc2eCowgnAWEPdYXs24tc9SPFWyikRvK0f3ESVrSl+0+bquqljdaakDDaxuySN2eRF75eFl0ZplvFr2+DmvHzAX0fUUrJBZ7GvHJzQ4ehVVbUtn+Bv2qjYAxo+/ia0WDR+eYLZW94DhnwN7GltJyeHuIc7FJbiFt0qw+96tcPpcfNeralh3Ob6j6KNtqObQfUfQr1+0xnfE4fqy2+TmFT1dvtIjtV2ZJHZdcNyABck2AGZJO4AcSo+J4x7Pat/aafoAs/V/Wh9JUxzNu8MObX2NwcjY8DbcVs7xY3Leaq1fMtXVDZzbDNWNuciyHeByMnM/o7ud9wsMLC0NpiOqhZNC7Ex4v1B4tI4ELNXma9apVnmpx9C8o0oU44gERFwOwREQBERAanWvQv2ujngyu9hwE8JG96M+TgF82yOIFiCCMiDvBBsQet19UKh9rurX2asMzB91U3eLDJso/Kt88n9bu5KLcQytRe7HudE3Sfbw8SDvm+SlnbCpp2u95os7yUKJutxq/pHs3WPsnJ391Akj1lOe/BIdRtYjRVgubRykNfyB913qbHoeivGe0jA9vJfPulaMbxuKn+zTXS7fs8x7zRZpJ9tgyB8RuPkVKtqv7GUO3LHP8AyILx/kkmmNFNnifE/c7cRva4ZteOoOaqPTWjXMe+KUWkZvPB7T7L28wf7jgryqoeI3KOayatsq4wCcEjLmOS1y0neCOLTxH813r0dayuJW7L2j7rLRPqP5d/8lGzQWNipvqltTkpmiGqa6eEZNcCO1jHIE5PHQkW58FodK6PfFI6KdmB482uHBzHe83r5GxWqlpiFXxlKD3HrKtGjdU+lhp8PsXnR630UwvHUsz91xwO/C6xXhpTXOlgaS6Zrjwa0hzj5BUaWLjCpPvUscCn/wADS1Z1vHLd6/Y3OtGsz62XEe6xuTG8hzP6RXrqFo/ta+LlGHSu8Gizf3nNWjwq1Nn2r5p6d0sgtJNY2IsWRj2GkcCbknxA4LSknUnlnfaFSnaWvsobs7kvU9YzfWDR4HuMmcegdDIAfUK1VUupcnb6wTPGbYYHNv1u1v1c/wBFbSnQ35feeWuY6dEeUV88v6hERdCIFwQuUQFHbS9m5pC6ppW/4Ym8jB/6cneQP8r+D9X2a+X1i5oIIIuDkQcwQeCp3X3ZI6MunoGYmb3049pnMw/E39DePdvk0T6NxnoyItWl2xKwRc23jiCQRxBGRBHA9FyAppGJTqDrs+gms4l0DyO0b8P6beo+a+g6aobIxr2ODmuAc0jcQRcEL5UAV2bFdJOkopY3ZiGWzOjXtD8Pkb+qh3UE1r7TtQk09PYWGiIq8mhERAEREAWm1u1aZXUkkDsie9G618EjfZd4cDzBIW5RYazuNoycWpLij5NrKJ8E0kUrS18bi1zTwI+o4g8QQUaLG6u3avs8NYz7TTt/xMTc2j89GPd/XHDnu5WpGGS+RyIyI4g8lAqU9LPXWl4q8M9vab/R1aHNwOP6p/kvKaN0bw5hLXNN2kbwVrY3WWzgqw4YXb+B5/8AdRpRa3ouaVaNRaJFn6l68tnYI5SBIBmP6h0+ilUjOIVBuYWuDmEgg3BG8Ka6tbRLWjnyO4Hgf7Hop1G4Ut0uJ5XaOyZUm6lFZjy5fYmml9DRVMeCZgcN44OaebXDNpVe6X2bTxEmncJmfC4tZKPWzHfu+Csmn0gyQXa4FehXedOM+JWW17Wt+o93Io6p0TOw2fTStI/0pLeoBB8iuKbQc8htHSyuPVjmN/G8Bo9VeF11c9cfdY8yye3K2OqiD6r7Pezc2WqLXOGbIm5saeDnOPtkctw65W3mtemxT073e9azRzcdwWXpXTMcDC57gAFVWmtKS19QxrGk4nBkMfNzjYE9T8h5rebVKOI8SPb06l9V11X0Vxfdy/PEsLYfosiKqqXXvLII2k8RGC57hzu59v2VZ61uruhW0lLDAzdGwAndicc3u83EnzWyXSEdMUiDdVfbVZT5+nYERFuRwiIgCIiAi+tOzqkrruewxy/5sVmvNviBBa8cO8CeRCrbS+xesiJMD46hudhfspOgwu7vniCvFF2hXnDcjnKnGXE+eaXZjpJ7g00Zj/SkkhDB44XuPoCrn1K1Ubo+lEQdje5xfK+1g55AGQ4NAAA8Fv0WaleVRYYjSjF5QREXA6BERAEREARF0e6yA7XVYbSdl4nLqqiAbPvkiyDZ+bm8BJ8neO+e1VfhWlrNYMPFYcVJYZ0p1ZUpaos+fGSZlrgWuaS1zXAhzXA2LSDmCDwXpeyn2ukFPVnG77uYCwlbvPIPHvj5jgVXlQHRGz7EcHNzaf7eaiSpNF/Qv41OO5mfDW8CvRzQ5arGDuXZtQQo8qXIuKV+uE/M3dHpKaE9x5A5HMLf0m0aZos9mLwKhsVeOdvosgTA8j4FZjUqQ3GtW0s7npNLPNbibnadl+Rd6t/usCs2izOFo4w3q43PoP7qLOkHL5he1DRyzuAhjL7+97g8Xnu+V79Fv7arLciI9m2VLpTfm/6OldWvlOOaQutzyaPAbgrU2WaimK1ZUMs9w+4Y4d6NrhnI4cHOBsBvAvxNh46lagRQvbNUkTyghzG2+6iI3EA+24H3iBbgL5qzIpLrvSotPVPiVt9tCMoewt1iJ6oiKSUYREQBERAEREAREQBERAEREAREQBERAF5StyXquCEBoq+lJUY0nohxurBdCCsaopWgXIQFNaT1dfmVGarQT+AJV5VOig85jwHALEfq634VjJuolDO1Zk4Ajwy+W5dDq9NwPqP7K9zqw3kuP+GGfCtGkSIymuDKH/4YmPEDyP8Ade0OqMvFzvLJXk3VlvBq949UxyCaTLqtcWU9o/VUtIOG5HF3e+qmWiqaRtri/wAlOI9V2hZDNAAblthnFzi+Jr9FyDK92+O71Ump25LWjRhG7NetPI5mXDkf/MkzzMOKfVZtkXSKUOFwu62OQREQBERAEREAREQBERAEREAREQBERAEREAJWNI25WQV1shlGOYlx2KycKYVjBtkxjEuW0196yAxdrJgOTPNsQC5wruujgsmh1cQF17UdVz2aYFg2wjgSBcujBXGBctbZBjkeIYWG4WY11wulrpGLZIYbyeiIiyYCIiAIiIAiIgCIiAIiIAiIgCIiAIiIDhERDIREQHKIiGDgrhEQyFwiIDlcIiA5CIiGDsiIgCIiAIiIAiIgCIiAIiIAiIgCIi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pic>
        <p:nvPicPr>
          <p:cNvPr id="9229" name="Picture 2" descr="http://cosimple.com/wp-content/uploads/2013/07/MacBook-Ai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9650" y="2309813"/>
            <a:ext cx="7048500" cy="395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0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2700" y="2895600"/>
            <a:ext cx="41243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1" name="CaixaDeTexto 16"/>
          <p:cNvSpPr txBox="1">
            <a:spLocks noChangeArrowheads="1"/>
          </p:cNvSpPr>
          <p:nvPr/>
        </p:nvSpPr>
        <p:spPr bwMode="auto">
          <a:xfrm>
            <a:off x="361950" y="28384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MARGEM</a:t>
            </a:r>
            <a:endParaRPr lang="pt-BR" sz="2400" b="1">
              <a:solidFill>
                <a:srgbClr val="F7F7F7"/>
              </a:solidFill>
            </a:endParaRPr>
          </a:p>
        </p:txBody>
      </p:sp>
      <p:sp>
        <p:nvSpPr>
          <p:cNvPr id="9232" name="CaixaDeTexto 17"/>
          <p:cNvSpPr txBox="1">
            <a:spLocks noChangeArrowheads="1"/>
          </p:cNvSpPr>
          <p:nvPr/>
        </p:nvSpPr>
        <p:spPr bwMode="auto">
          <a:xfrm rot="5400000">
            <a:off x="-171450" y="4981575"/>
            <a:ext cx="30575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FORNECEDORES</a:t>
            </a:r>
            <a:endParaRPr lang="pt-BR" sz="2400" b="1">
              <a:solidFill>
                <a:srgbClr val="F7F7F7"/>
              </a:solidFill>
            </a:endParaRPr>
          </a:p>
        </p:txBody>
      </p:sp>
      <p:sp>
        <p:nvSpPr>
          <p:cNvPr id="9233" name="CaixaDeTexto 18"/>
          <p:cNvSpPr txBox="1">
            <a:spLocks noChangeArrowheads="1"/>
          </p:cNvSpPr>
          <p:nvPr/>
        </p:nvSpPr>
        <p:spPr bwMode="auto">
          <a:xfrm>
            <a:off x="4686300" y="6086475"/>
            <a:ext cx="2647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APURAÇÃO</a:t>
            </a:r>
            <a:endParaRPr lang="pt-BR" sz="2400" b="1">
              <a:solidFill>
                <a:srgbClr val="F7F7F7"/>
              </a:solidFill>
            </a:endParaRPr>
          </a:p>
        </p:txBody>
      </p:sp>
      <p:sp>
        <p:nvSpPr>
          <p:cNvPr id="9234" name="CaixaDeTexto 19"/>
          <p:cNvSpPr txBox="1">
            <a:spLocks noChangeArrowheads="1"/>
          </p:cNvSpPr>
          <p:nvPr/>
        </p:nvSpPr>
        <p:spPr bwMode="auto">
          <a:xfrm>
            <a:off x="7067550" y="23050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CUSTO</a:t>
            </a:r>
            <a:endParaRPr lang="pt-BR" sz="2400" b="1">
              <a:solidFill>
                <a:srgbClr val="F7F7F7"/>
              </a:solidFill>
            </a:endParaRPr>
          </a:p>
        </p:txBody>
      </p:sp>
      <p:sp>
        <p:nvSpPr>
          <p:cNvPr id="9235" name="CaixaDeTexto 20"/>
          <p:cNvSpPr txBox="1">
            <a:spLocks noChangeArrowheads="1"/>
          </p:cNvSpPr>
          <p:nvPr/>
        </p:nvSpPr>
        <p:spPr bwMode="auto">
          <a:xfrm rot="5400000">
            <a:off x="6777038" y="4646612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LUCRATIVIDADE</a:t>
            </a:r>
            <a:endParaRPr lang="pt-BR" sz="2400" b="1">
              <a:solidFill>
                <a:srgbClr val="F7F7F7"/>
              </a:solidFill>
            </a:endParaRPr>
          </a:p>
        </p:txBody>
      </p:sp>
      <p:sp>
        <p:nvSpPr>
          <p:cNvPr id="9236" name="CaixaDeTexto 21"/>
          <p:cNvSpPr txBox="1">
            <a:spLocks noChangeArrowheads="1"/>
          </p:cNvSpPr>
          <p:nvPr/>
        </p:nvSpPr>
        <p:spPr bwMode="auto">
          <a:xfrm>
            <a:off x="3800475" y="21145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7F7F7"/>
                </a:solidFill>
              </a:rPr>
              <a:t>EBITDA</a:t>
            </a:r>
            <a:endParaRPr lang="pt-BR" sz="2400" b="1">
              <a:solidFill>
                <a:srgbClr val="F7F7F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60&quot;/&gt;&lt;/object&gt;&lt;object type=&quot;3&quot; unique_id=&quot;10005&quot;&gt;&lt;property id=&quot;20148&quot; value=&quot;5&quot;/&gt;&lt;property id=&quot;20300&quot; value=&quot;Slide 2&quot;/&gt;&lt;property id=&quot;20307&quot; value=&quot;266&quot;/&gt;&lt;/object&gt;&lt;object type=&quot;3&quot; unique_id=&quot;10006&quot;&gt;&lt;property id=&quot;20148&quot; value=&quot;5&quot;/&gt;&lt;property id=&quot;20300&quot; value=&quot;Slide 3&quot;/&gt;&lt;property id=&quot;20307&quot; value=&quot;264&quot;/&gt;&lt;/object&gt;&lt;object type=&quot;3&quot; unique_id=&quot;10007&quot;&gt;&lt;property id=&quot;20148&quot; value=&quot;5&quot;/&gt;&lt;property id=&quot;20300&quot; value=&quot;Slide 4&quot;/&gt;&lt;property id=&quot;20307&quot; value=&quot;269&quot;/&gt;&lt;/object&gt;&lt;object type=&quot;3&quot; unique_id=&quot;10008&quot;&gt;&lt;property id=&quot;20148&quot; value=&quot;5&quot;/&gt;&lt;property id=&quot;20300&quot; value=&quot;Slide 5&quot;/&gt;&lt;property id=&quot;20307&quot; value=&quot;271&quot;/&gt;&lt;/object&gt;&lt;object type=&quot;3&quot; unique_id=&quot;10009&quot;&gt;&lt;property id=&quot;20148&quot; value=&quot;5&quot;/&gt;&lt;property id=&quot;20300&quot; value=&quot;Slide 6&quot;/&gt;&lt;property id=&quot;20307&quot; value=&quot;262&quot;/&gt;&lt;/object&gt;&lt;object type=&quot;3&quot; unique_id=&quot;10010&quot;&gt;&lt;property id=&quot;20148&quot; value=&quot;5&quot;/&gt;&lt;property id=&quot;20300&quot; value=&quot;Slide 7&quot;/&gt;&lt;property id=&quot;20307&quot; value=&quot;270&quot;/&gt;&lt;/object&gt;&lt;object type=&quot;3&quot; unique_id=&quot;10011&quot;&gt;&lt;property id=&quot;20148&quot; value=&quot;5&quot;/&gt;&lt;property id=&quot;20300&quot; value=&quot;Slide 8&quot;/&gt;&lt;property id=&quot;20307&quot; value=&quot;263&quot;/&gt;&lt;/object&gt;&lt;object type=&quot;3&quot; unique_id=&quot;10012&quot;&gt;&lt;property id=&quot;20148&quot; value=&quot;5&quot;/&gt;&lt;property id=&quot;20300&quot; value=&quot;Slide 9&quot;/&gt;&lt;property id=&quot;20307&quot; value=&quot;267&quot;/&gt;&lt;/object&gt;&lt;object type=&quot;3&quot; unique_id=&quot;10013&quot;&gt;&lt;property id=&quot;20148&quot; value=&quot;5&quot;/&gt;&lt;property id=&quot;20300&quot; value=&quot;Slide 10&quot;/&gt;&lt;property id=&quot;20307&quot; value=&quot;272&quot;/&gt;&lt;/object&gt;&lt;object type=&quot;3&quot; unique_id=&quot;10014&quot;&gt;&lt;property id=&quot;20148&quot; value=&quot;5&quot;/&gt;&lt;property id=&quot;20300&quot; value=&quot;Slide 11&quot;/&gt;&lt;property id=&quot;20307&quot; value=&quot;274&quot;/&gt;&lt;/object&gt;&lt;object type=&quot;3&quot; unique_id=&quot;10015&quot;&gt;&lt;property id=&quot;20148&quot; value=&quot;5&quot;/&gt;&lt;property id=&quot;20300&quot; value=&quot;Slide 12&quot;/&gt;&lt;property id=&quot;20307&quot; value=&quot;26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515</Words>
  <Application>Microsoft Office PowerPoint</Application>
  <PresentationFormat>Apresentação na tela (4:3)</PresentationFormat>
  <Paragraphs>190</Paragraphs>
  <Slides>15</Slides>
  <Notes>15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20" baseType="lpstr">
      <vt:lpstr>Arial</vt:lpstr>
      <vt:lpstr>ＭＳ Ｐゴシック</vt:lpstr>
      <vt:lpstr>Calibri</vt:lpstr>
      <vt:lpstr>Century Gothic</vt:lpstr>
      <vt:lpstr>Kontortema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2012-01-20T17:25:33Z</dcterms:created>
  <dcterms:modified xsi:type="dcterms:W3CDTF">2014-02-17T14:57:30Z</dcterms:modified>
</cp:coreProperties>
</file>